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40" r:id="rId3"/>
    <p:sldId id="260" r:id="rId4"/>
    <p:sldId id="257" r:id="rId5"/>
    <p:sldId id="259" r:id="rId6"/>
    <p:sldId id="258" r:id="rId7"/>
    <p:sldId id="261" r:id="rId8"/>
    <p:sldId id="279" r:id="rId9"/>
    <p:sldId id="265" r:id="rId10"/>
    <p:sldId id="280" r:id="rId11"/>
    <p:sldId id="281" r:id="rId12"/>
    <p:sldId id="266" r:id="rId13"/>
    <p:sldId id="267" r:id="rId14"/>
    <p:sldId id="264" r:id="rId15"/>
    <p:sldId id="284" r:id="rId16"/>
    <p:sldId id="285" r:id="rId17"/>
    <p:sldId id="278" r:id="rId18"/>
    <p:sldId id="271" r:id="rId19"/>
    <p:sldId id="272" r:id="rId20"/>
    <p:sldId id="274" r:id="rId21"/>
    <p:sldId id="275" r:id="rId22"/>
    <p:sldId id="282" r:id="rId23"/>
    <p:sldId id="276" r:id="rId24"/>
    <p:sldId id="277" r:id="rId25"/>
    <p:sldId id="283" r:id="rId26"/>
    <p:sldId id="289" r:id="rId27"/>
    <p:sldId id="290" r:id="rId28"/>
    <p:sldId id="291" r:id="rId29"/>
    <p:sldId id="292" r:id="rId30"/>
    <p:sldId id="293" r:id="rId31"/>
    <p:sldId id="295" r:id="rId32"/>
    <p:sldId id="286" r:id="rId33"/>
    <p:sldId id="287" r:id="rId34"/>
    <p:sldId id="288" r:id="rId35"/>
    <p:sldId id="296" r:id="rId36"/>
    <p:sldId id="306" r:id="rId37"/>
    <p:sldId id="310" r:id="rId38"/>
    <p:sldId id="307" r:id="rId39"/>
    <p:sldId id="308" r:id="rId40"/>
    <p:sldId id="309" r:id="rId41"/>
    <p:sldId id="311" r:id="rId42"/>
    <p:sldId id="312" r:id="rId43"/>
    <p:sldId id="313" r:id="rId44"/>
    <p:sldId id="314" r:id="rId45"/>
    <p:sldId id="305" r:id="rId46"/>
    <p:sldId id="297" r:id="rId47"/>
    <p:sldId id="298" r:id="rId48"/>
    <p:sldId id="300" r:id="rId49"/>
    <p:sldId id="301" r:id="rId50"/>
    <p:sldId id="302" r:id="rId51"/>
    <p:sldId id="303" r:id="rId52"/>
    <p:sldId id="299" r:id="rId53"/>
    <p:sldId id="304" r:id="rId54"/>
    <p:sldId id="315" r:id="rId55"/>
    <p:sldId id="316"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BA1"/>
    <a:srgbClr val="6BA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4660"/>
  </p:normalViewPr>
  <p:slideViewPr>
    <p:cSldViewPr>
      <p:cViewPr varScale="1">
        <p:scale>
          <a:sx n="86" d="100"/>
          <a:sy n="86" d="100"/>
        </p:scale>
        <p:origin x="1140" y="90"/>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8045" y="4192525"/>
            <a:ext cx="7772400" cy="859205"/>
          </a:xfrm>
          <a:effectLst>
            <a:outerShdw blurRad="50800" dist="38100" dir="2700000" algn="tl" rotWithShape="0">
              <a:schemeClr val="accent1">
                <a:lumMod val="50000"/>
                <a:alpha val="40000"/>
              </a:schemeClr>
            </a:outerShdw>
          </a:effectLst>
        </p:spPr>
        <p:txBody>
          <a:bodyPr>
            <a:normAutofit/>
          </a:bodyPr>
          <a:lstStyle>
            <a:lvl1pPr algn="r">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2599645" y="5342235"/>
            <a:ext cx="6400800" cy="835455"/>
          </a:xfrm>
        </p:spPr>
        <p:txBody>
          <a:bodyPr>
            <a:normAutofit/>
          </a:bodyPr>
          <a:lstStyle>
            <a:lvl1pPr marL="0" indent="0" algn="r">
              <a:buNone/>
              <a:defRPr sz="280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274638"/>
            <a:ext cx="6710784" cy="1143000"/>
          </a:xfrm>
        </p:spPr>
        <p:txBody>
          <a:bodyPr>
            <a:normAutofit/>
          </a:bodyPr>
          <a:lstStyle>
            <a:lvl1pPr algn="l">
              <a:defRPr sz="3600">
                <a:solidFill>
                  <a:srgbClr val="017BA1"/>
                </a:solidFill>
              </a:defRPr>
            </a:lvl1pPr>
          </a:lstStyle>
          <a:p>
            <a:r>
              <a:rPr lang="en-US" dirty="0"/>
              <a:t>Click to edit Master title style</a:t>
            </a:r>
          </a:p>
        </p:txBody>
      </p:sp>
      <p:sp>
        <p:nvSpPr>
          <p:cNvPr id="3" name="Content Placeholder 2"/>
          <p:cNvSpPr>
            <a:spLocks noGrp="1"/>
          </p:cNvSpPr>
          <p:nvPr>
            <p:ph idx="1"/>
          </p:nvPr>
        </p:nvSpPr>
        <p:spPr>
          <a:xfrm>
            <a:off x="1823310" y="1443836"/>
            <a:ext cx="6710784" cy="4275740"/>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a:t>Click to edit Master title style</a:t>
            </a:r>
          </a:p>
        </p:txBody>
      </p:sp>
      <p:sp>
        <p:nvSpPr>
          <p:cNvPr id="3" name="Text Placeholder 2"/>
          <p:cNvSpPr>
            <a:spLocks noGrp="1"/>
          </p:cNvSpPr>
          <p:nvPr>
            <p:ph type="body" idx="1"/>
          </p:nvPr>
        </p:nvSpPr>
        <p:spPr>
          <a:xfrm>
            <a:off x="457200" y="1443835"/>
            <a:ext cx="4040188"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073697"/>
            <a:ext cx="4040188" cy="379858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443835"/>
            <a:ext cx="4041775"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073697"/>
            <a:ext cx="4041775" cy="379858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6/28/2026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a:t>آموزش ونتیلاتور </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normAutofit/>
          </a:bodyPr>
          <a:lstStyle/>
          <a:p>
            <a:pPr marL="0" indent="0" algn="ctr" rtl="1">
              <a:buNone/>
            </a:pPr>
            <a:r>
              <a:rPr lang="fa-IR" sz="9600" dirty="0">
                <a:solidFill>
                  <a:srgbClr val="00B050"/>
                </a:solidFill>
              </a:rPr>
              <a:t>به نام خدا</a:t>
            </a:r>
          </a:p>
        </p:txBody>
      </p:sp>
    </p:spTree>
    <p:extLst>
      <p:ext uri="{BB962C8B-B14F-4D97-AF65-F5344CB8AC3E}">
        <p14:creationId xmlns:p14="http://schemas.microsoft.com/office/powerpoint/2010/main" val="2276260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680310"/>
            <a:ext cx="8229600" cy="4525963"/>
          </a:xfrm>
        </p:spPr>
        <p:txBody>
          <a:bodyPr/>
          <a:lstStyle/>
          <a:p>
            <a:pPr algn="ctr" rtl="1"/>
            <a:endParaRPr lang="fa-IR" dirty="0"/>
          </a:p>
          <a:p>
            <a:pPr marL="0" indent="0" algn="ctr" rtl="1">
              <a:buNone/>
            </a:pPr>
            <a:endParaRPr lang="fa-IR" dirty="0">
              <a:cs typeface="B Titr" panose="00000700000000000000" pitchFamily="2" charset="-78"/>
            </a:endParaRPr>
          </a:p>
          <a:p>
            <a:pPr marL="0" indent="0" algn="ctr" rtl="1">
              <a:buNone/>
            </a:pPr>
            <a:endParaRPr lang="fa-IR" dirty="0">
              <a:cs typeface="B Titr" panose="00000700000000000000" pitchFamily="2" charset="-78"/>
            </a:endParaRPr>
          </a:p>
          <a:p>
            <a:pPr marL="0" indent="0" algn="ctr" rtl="1">
              <a:buNone/>
            </a:pPr>
            <a:r>
              <a:rPr lang="fa-IR" sz="4800" dirty="0">
                <a:solidFill>
                  <a:schemeClr val="accent1">
                    <a:lumMod val="75000"/>
                  </a:schemeClr>
                </a:solidFill>
                <a:cs typeface="B Titr" panose="00000700000000000000" pitchFamily="2" charset="-78"/>
              </a:rPr>
              <a:t>ونتیلاتور چیست؟</a:t>
            </a:r>
            <a:endParaRPr lang="en-US" sz="4800" dirty="0">
              <a:solidFill>
                <a:schemeClr val="accent1">
                  <a:lumMod val="75000"/>
                </a:schemeClr>
              </a:solidFill>
              <a:cs typeface="B Titr" panose="00000700000000000000" pitchFamily="2" charset="-78"/>
            </a:endParaRPr>
          </a:p>
        </p:txBody>
      </p:sp>
    </p:spTree>
    <p:extLst>
      <p:ext uri="{BB962C8B-B14F-4D97-AF65-F5344CB8AC3E}">
        <p14:creationId xmlns:p14="http://schemas.microsoft.com/office/powerpoint/2010/main" val="303123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endParaRPr lang="en-US" dirty="0"/>
          </a:p>
        </p:txBody>
      </p:sp>
      <p:sp>
        <p:nvSpPr>
          <p:cNvPr id="3" name="Content Placeholder 2"/>
          <p:cNvSpPr>
            <a:spLocks noGrp="1"/>
          </p:cNvSpPr>
          <p:nvPr>
            <p:ph idx="1"/>
          </p:nvPr>
        </p:nvSpPr>
        <p:spPr>
          <a:xfrm>
            <a:off x="448965" y="1291130"/>
            <a:ext cx="8229600" cy="4525963"/>
          </a:xfrm>
        </p:spPr>
        <p:txBody>
          <a:bodyPr/>
          <a:lstStyle/>
          <a:p>
            <a:pPr algn="ctr" rtl="1"/>
            <a:endParaRPr lang="fa-IR" dirty="0">
              <a:solidFill>
                <a:schemeClr val="bg2">
                  <a:lumMod val="50000"/>
                </a:schemeClr>
              </a:solidFill>
              <a:cs typeface="B Yagut" panose="00000400000000000000" pitchFamily="2" charset="-78"/>
            </a:endParaRPr>
          </a:p>
          <a:p>
            <a:pPr algn="ctr" rtl="1"/>
            <a:endParaRPr lang="fa-IR" dirty="0">
              <a:solidFill>
                <a:schemeClr val="bg2">
                  <a:lumMod val="50000"/>
                </a:schemeClr>
              </a:solidFill>
              <a:cs typeface="B Yagut" panose="00000400000000000000" pitchFamily="2" charset="-78"/>
            </a:endParaRPr>
          </a:p>
          <a:p>
            <a:pPr marL="0" indent="0" algn="ctr" rtl="1">
              <a:buNone/>
            </a:pPr>
            <a:r>
              <a:rPr lang="fa-IR" dirty="0">
                <a:solidFill>
                  <a:schemeClr val="bg2">
                    <a:lumMod val="50000"/>
                  </a:schemeClr>
                </a:solidFill>
                <a:cs typeface="B Yagut" panose="00000400000000000000" pitchFamily="2" charset="-78"/>
              </a:rPr>
              <a:t>یعنی</a:t>
            </a:r>
            <a:r>
              <a:rPr lang="fa-IR" dirty="0">
                <a:cs typeface="B Yagut" panose="00000400000000000000" pitchFamily="2" charset="-78"/>
              </a:rPr>
              <a:t> حرکت آزادانه گاز (هوا) به داخل یا خارج و ونتیلاتور دستگاهی است که عبور هوا به داخل ریه ها و خارج کردن آن را امکان پذیر می سازد.</a:t>
            </a:r>
            <a:endParaRPr lang="en-US" dirty="0">
              <a:cs typeface="B Yagut" panose="00000400000000000000" pitchFamily="2" charset="-78"/>
            </a:endParaRPr>
          </a:p>
        </p:txBody>
      </p:sp>
    </p:spTree>
    <p:extLst>
      <p:ext uri="{BB962C8B-B14F-4D97-AF65-F5344CB8AC3E}">
        <p14:creationId xmlns:p14="http://schemas.microsoft.com/office/powerpoint/2010/main" val="4103309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rtl="1"/>
            <a:r>
              <a:rPr lang="fa-IR" dirty="0"/>
              <a:t>تاریخچه ونتیلاتور</a:t>
            </a:r>
            <a:endParaRPr lang="en-US" dirty="0"/>
          </a:p>
        </p:txBody>
      </p:sp>
      <p:sp>
        <p:nvSpPr>
          <p:cNvPr id="5" name="Content Placeholder 4"/>
          <p:cNvSpPr>
            <a:spLocks noGrp="1"/>
          </p:cNvSpPr>
          <p:nvPr>
            <p:ph idx="1"/>
          </p:nvPr>
        </p:nvSpPr>
        <p:spPr/>
        <p:txBody>
          <a:bodyPr>
            <a:normAutofit/>
          </a:bodyPr>
          <a:lstStyle/>
          <a:p>
            <a:pPr algn="r" rtl="1"/>
            <a:r>
              <a:rPr lang="fa-IR" dirty="0">
                <a:cs typeface="B Yagut" panose="00000400000000000000" pitchFamily="2" charset="-78"/>
              </a:rPr>
              <a:t>تاریخچه تنفس مصنوعی به حدود 870 سال قبل از میلاد مسیح برمیگردد. در سال 1830 پاراسلوس با استفاده از دم آهنگری و قرار داد آن در دهان بیمار و دمیدن هوا، موجب رساندن هوا به ریه ها شد.</a:t>
            </a:r>
            <a:endParaRPr lang="en-US" dirty="0">
              <a:cs typeface="B Yagut" panose="00000400000000000000" pitchFamily="2" charset="-78"/>
            </a:endParaRPr>
          </a:p>
        </p:txBody>
      </p:sp>
    </p:spTree>
    <p:extLst>
      <p:ext uri="{BB962C8B-B14F-4D97-AF65-F5344CB8AC3E}">
        <p14:creationId xmlns:p14="http://schemas.microsoft.com/office/powerpoint/2010/main" val="110163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fa-IR" dirty="0"/>
              <a:t>انواع ونتیلاتور</a:t>
            </a:r>
            <a:endParaRPr lang="en-US" dirty="0"/>
          </a:p>
        </p:txBody>
      </p:sp>
      <p:sp>
        <p:nvSpPr>
          <p:cNvPr id="6" name="Content Placeholder 5"/>
          <p:cNvSpPr>
            <a:spLocks noGrp="1"/>
          </p:cNvSpPr>
          <p:nvPr>
            <p:ph sz="half" idx="2"/>
          </p:nvPr>
        </p:nvSpPr>
        <p:spPr>
          <a:xfrm>
            <a:off x="2739540" y="1596540"/>
            <a:ext cx="6025353" cy="3798583"/>
          </a:xfrm>
        </p:spPr>
        <p:txBody>
          <a:bodyPr>
            <a:normAutofit/>
          </a:bodyPr>
          <a:lstStyle/>
          <a:p>
            <a:pPr algn="r" rtl="1"/>
            <a:r>
              <a:rPr lang="fa-IR" dirty="0" err="1">
                <a:solidFill>
                  <a:schemeClr val="accent2">
                    <a:lumMod val="75000"/>
                  </a:schemeClr>
                </a:solidFill>
                <a:cs typeface="B Yagut" panose="00000400000000000000" pitchFamily="2" charset="-78"/>
              </a:rPr>
              <a:t>ونتیلاتورهاي</a:t>
            </a:r>
            <a:r>
              <a:rPr lang="fa-IR" dirty="0">
                <a:solidFill>
                  <a:schemeClr val="accent2">
                    <a:lumMod val="75000"/>
                  </a:schemeClr>
                </a:solidFill>
                <a:cs typeface="B Yagut" panose="00000400000000000000" pitchFamily="2" charset="-78"/>
              </a:rPr>
              <a:t> فشار مثبت</a:t>
            </a:r>
          </a:p>
          <a:p>
            <a:pPr algn="r" rtl="1"/>
            <a:r>
              <a:rPr lang="fa-IR" dirty="0">
                <a:solidFill>
                  <a:schemeClr val="accent2">
                    <a:lumMod val="75000"/>
                  </a:schemeClr>
                </a:solidFill>
                <a:cs typeface="B Yagut" panose="00000400000000000000" pitchFamily="2" charset="-78"/>
              </a:rPr>
              <a:t>ونتیلاتور فشار منفی </a:t>
            </a:r>
          </a:p>
          <a:p>
            <a:pPr algn="r" rtl="1"/>
            <a:r>
              <a:rPr lang="fa-IR" dirty="0">
                <a:solidFill>
                  <a:schemeClr val="accent2">
                    <a:lumMod val="75000"/>
                  </a:schemeClr>
                </a:solidFill>
                <a:cs typeface="B Yagut" panose="00000400000000000000" pitchFamily="2" charset="-78"/>
              </a:rPr>
              <a:t>ونتیلاتور فشار مثبت-منفی</a:t>
            </a:r>
          </a:p>
          <a:p>
            <a:pPr algn="r" rtl="1"/>
            <a:r>
              <a:rPr lang="fa-IR" dirty="0">
                <a:solidFill>
                  <a:schemeClr val="accent2">
                    <a:lumMod val="75000"/>
                  </a:schemeClr>
                </a:solidFill>
                <a:cs typeface="B Yagut" panose="00000400000000000000" pitchFamily="2" charset="-78"/>
              </a:rPr>
              <a:t>ونتیلاتور قابل حمل(</a:t>
            </a:r>
            <a:r>
              <a:rPr lang="fa-IR" dirty="0" err="1">
                <a:solidFill>
                  <a:schemeClr val="accent2">
                    <a:lumMod val="75000"/>
                  </a:schemeClr>
                </a:solidFill>
                <a:cs typeface="B Yagut" panose="00000400000000000000" pitchFamily="2" charset="-78"/>
              </a:rPr>
              <a:t>پرتابل</a:t>
            </a:r>
            <a:r>
              <a:rPr lang="fa-IR" dirty="0">
                <a:solidFill>
                  <a:schemeClr val="accent2">
                    <a:lumMod val="75000"/>
                  </a:schemeClr>
                </a:solidFill>
                <a:cs typeface="B Yagut" panose="00000400000000000000" pitchFamily="2" charset="-78"/>
              </a:rPr>
              <a:t>)</a:t>
            </a:r>
          </a:p>
          <a:p>
            <a:pPr algn="r" rtl="1"/>
            <a:r>
              <a:rPr lang="fa-IR" dirty="0">
                <a:solidFill>
                  <a:schemeClr val="accent2">
                    <a:lumMod val="75000"/>
                  </a:schemeClr>
                </a:solidFill>
                <a:cs typeface="B Yagut" panose="00000400000000000000" pitchFamily="2" charset="-78"/>
              </a:rPr>
              <a:t>ونتیلاتور </a:t>
            </a:r>
            <a:r>
              <a:rPr lang="en-US" dirty="0">
                <a:solidFill>
                  <a:schemeClr val="accent2">
                    <a:lumMod val="75000"/>
                  </a:schemeClr>
                </a:solidFill>
                <a:cs typeface="B Yagut" panose="00000400000000000000" pitchFamily="2" charset="-78"/>
              </a:rPr>
              <a:t>ICU</a:t>
            </a:r>
          </a:p>
          <a:p>
            <a:pPr algn="r" rtl="1"/>
            <a:r>
              <a:rPr lang="fa-IR" dirty="0">
                <a:solidFill>
                  <a:schemeClr val="accent2">
                    <a:lumMod val="75000"/>
                  </a:schemeClr>
                </a:solidFill>
                <a:cs typeface="B Yagut" panose="00000400000000000000" pitchFamily="2" charset="-78"/>
              </a:rPr>
              <a:t>ونتیلاتور </a:t>
            </a:r>
            <a:r>
              <a:rPr lang="en-US" dirty="0">
                <a:solidFill>
                  <a:schemeClr val="accent2">
                    <a:lumMod val="75000"/>
                  </a:schemeClr>
                </a:solidFill>
                <a:cs typeface="B Yagut" panose="00000400000000000000" pitchFamily="2" charset="-78"/>
              </a:rPr>
              <a:t>NICU</a:t>
            </a:r>
          </a:p>
        </p:txBody>
      </p:sp>
    </p:spTree>
    <p:extLst>
      <p:ext uri="{BB962C8B-B14F-4D97-AF65-F5344CB8AC3E}">
        <p14:creationId xmlns:p14="http://schemas.microsoft.com/office/powerpoint/2010/main" val="4170783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296260" y="288686"/>
            <a:ext cx="4076495" cy="2350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360065"/>
            <a:ext cx="4000500" cy="2828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335525" y="374899"/>
            <a:ext cx="3054100" cy="369332"/>
          </a:xfrm>
          <a:prstGeom prst="rect">
            <a:avLst/>
          </a:prstGeom>
        </p:spPr>
        <p:txBody>
          <a:bodyPr wrap="square">
            <a:spAutoFit/>
          </a:bodyPr>
          <a:lstStyle/>
          <a:p>
            <a:pPr algn="ctr" rtl="1"/>
            <a:r>
              <a:rPr lang="fa-IR" b="1" dirty="0">
                <a:solidFill>
                  <a:schemeClr val="accent2">
                    <a:lumMod val="75000"/>
                  </a:schemeClr>
                </a:solidFill>
                <a:cs typeface="B Yagut" panose="00000400000000000000" pitchFamily="2" charset="-78"/>
              </a:rPr>
              <a:t>ونتیلاتورهاي فشار منفی</a:t>
            </a:r>
          </a:p>
        </p:txBody>
      </p:sp>
    </p:spTree>
    <p:extLst>
      <p:ext uri="{BB962C8B-B14F-4D97-AF65-F5344CB8AC3E}">
        <p14:creationId xmlns:p14="http://schemas.microsoft.com/office/powerpoint/2010/main" val="183874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err="1">
                <a:solidFill>
                  <a:schemeClr val="tx2">
                    <a:lumMod val="60000"/>
                    <a:lumOff val="40000"/>
                  </a:schemeClr>
                </a:solidFill>
                <a:cs typeface="B Yagut" panose="00000400000000000000" pitchFamily="2" charset="-78"/>
              </a:rPr>
              <a:t>ونتیلاتورهاي</a:t>
            </a:r>
            <a:r>
              <a:rPr lang="fa-IR" dirty="0">
                <a:solidFill>
                  <a:schemeClr val="tx2">
                    <a:lumMod val="60000"/>
                    <a:lumOff val="40000"/>
                  </a:schemeClr>
                </a:solidFill>
                <a:cs typeface="B Yagut" panose="00000400000000000000" pitchFamily="2" charset="-78"/>
              </a:rPr>
              <a:t> فشار منفی</a:t>
            </a:r>
            <a:endParaRPr lang="fa-IR" dirty="0">
              <a:solidFill>
                <a:schemeClr val="tx2">
                  <a:lumMod val="60000"/>
                  <a:lumOff val="40000"/>
                </a:schemeClr>
              </a:solidFill>
            </a:endParaRPr>
          </a:p>
        </p:txBody>
      </p:sp>
      <p:sp>
        <p:nvSpPr>
          <p:cNvPr id="3" name="Text Placeholder 2"/>
          <p:cNvSpPr>
            <a:spLocks noGrp="1"/>
          </p:cNvSpPr>
          <p:nvPr>
            <p:ph type="body" idx="1"/>
          </p:nvPr>
        </p:nvSpPr>
        <p:spPr/>
        <p:txBody>
          <a:bodyPr/>
          <a:lstStyle/>
          <a:p>
            <a:pPr algn="ctr"/>
            <a:r>
              <a:rPr lang="fa-IR" dirty="0"/>
              <a:t>مزایا</a:t>
            </a:r>
          </a:p>
        </p:txBody>
      </p:sp>
      <p:pic>
        <p:nvPicPr>
          <p:cNvPr id="7" name="Content Placeholder 6"/>
          <p:cNvPicPr>
            <a:picLocks noGrp="1" noChangeAspect="1"/>
          </p:cNvPicPr>
          <p:nvPr>
            <p:ph sz="half" idx="2"/>
          </p:nvPr>
        </p:nvPicPr>
        <p:blipFill>
          <a:blip r:embed="rId2"/>
          <a:stretch>
            <a:fillRect/>
          </a:stretch>
        </p:blipFill>
        <p:spPr>
          <a:xfrm>
            <a:off x="0" y="2289490"/>
            <a:ext cx="4040188" cy="363357"/>
          </a:xfrm>
          <a:prstGeom prst="rect">
            <a:avLst/>
          </a:prstGeom>
        </p:spPr>
      </p:pic>
      <p:sp>
        <p:nvSpPr>
          <p:cNvPr id="5" name="Text Placeholder 4"/>
          <p:cNvSpPr>
            <a:spLocks noGrp="1"/>
          </p:cNvSpPr>
          <p:nvPr>
            <p:ph type="body" sz="quarter" idx="3"/>
          </p:nvPr>
        </p:nvSpPr>
        <p:spPr/>
        <p:txBody>
          <a:bodyPr/>
          <a:lstStyle/>
          <a:p>
            <a:pPr algn="ctr"/>
            <a:r>
              <a:rPr lang="fa-IR" dirty="0"/>
              <a:t>معایب </a:t>
            </a:r>
          </a:p>
        </p:txBody>
      </p:sp>
      <p:pic>
        <p:nvPicPr>
          <p:cNvPr id="10" name="Content Placeholder 9"/>
          <p:cNvPicPr>
            <a:picLocks noGrp="1" noChangeAspect="1"/>
          </p:cNvPicPr>
          <p:nvPr>
            <p:ph sz="quarter" idx="4"/>
          </p:nvPr>
        </p:nvPicPr>
        <p:blipFill>
          <a:blip r:embed="rId3"/>
          <a:stretch>
            <a:fillRect/>
          </a:stretch>
        </p:blipFill>
        <p:spPr>
          <a:xfrm>
            <a:off x="5102225" y="4383867"/>
            <a:ext cx="4041775" cy="359463"/>
          </a:xfrm>
          <a:prstGeom prst="rect">
            <a:avLst/>
          </a:prstGeom>
        </p:spPr>
      </p:pic>
      <p:pic>
        <p:nvPicPr>
          <p:cNvPr id="8" name="Picture 7"/>
          <p:cNvPicPr>
            <a:picLocks noChangeAspect="1"/>
          </p:cNvPicPr>
          <p:nvPr/>
        </p:nvPicPr>
        <p:blipFill>
          <a:blip r:embed="rId4"/>
          <a:stretch>
            <a:fillRect/>
          </a:stretch>
        </p:blipFill>
        <p:spPr>
          <a:xfrm>
            <a:off x="706438" y="3013173"/>
            <a:ext cx="3333750" cy="361950"/>
          </a:xfrm>
          <a:prstGeom prst="rect">
            <a:avLst/>
          </a:prstGeom>
        </p:spPr>
      </p:pic>
      <p:pic>
        <p:nvPicPr>
          <p:cNvPr id="11" name="Picture 10"/>
          <p:cNvPicPr>
            <a:picLocks noChangeAspect="1"/>
          </p:cNvPicPr>
          <p:nvPr/>
        </p:nvPicPr>
        <p:blipFill>
          <a:blip r:embed="rId5"/>
          <a:stretch>
            <a:fillRect/>
          </a:stretch>
        </p:blipFill>
        <p:spPr>
          <a:xfrm>
            <a:off x="3152775" y="5020448"/>
            <a:ext cx="5991225" cy="438150"/>
          </a:xfrm>
          <a:prstGeom prst="rect">
            <a:avLst/>
          </a:prstGeom>
        </p:spPr>
      </p:pic>
      <p:pic>
        <p:nvPicPr>
          <p:cNvPr id="12" name="Picture 11"/>
          <p:cNvPicPr>
            <a:picLocks noChangeAspect="1"/>
          </p:cNvPicPr>
          <p:nvPr/>
        </p:nvPicPr>
        <p:blipFill>
          <a:blip r:embed="rId6"/>
          <a:stretch>
            <a:fillRect/>
          </a:stretch>
        </p:blipFill>
        <p:spPr>
          <a:xfrm>
            <a:off x="5280025" y="2999126"/>
            <a:ext cx="3905250" cy="409575"/>
          </a:xfrm>
          <a:prstGeom prst="rect">
            <a:avLst/>
          </a:prstGeom>
        </p:spPr>
      </p:pic>
      <p:pic>
        <p:nvPicPr>
          <p:cNvPr id="13" name="Picture 12"/>
          <p:cNvPicPr>
            <a:picLocks noChangeAspect="1"/>
          </p:cNvPicPr>
          <p:nvPr/>
        </p:nvPicPr>
        <p:blipFill>
          <a:blip r:embed="rId7"/>
          <a:stretch>
            <a:fillRect/>
          </a:stretch>
        </p:blipFill>
        <p:spPr>
          <a:xfrm>
            <a:off x="5143500" y="3678124"/>
            <a:ext cx="4000500" cy="428625"/>
          </a:xfrm>
          <a:prstGeom prst="rect">
            <a:avLst/>
          </a:prstGeom>
        </p:spPr>
      </p:pic>
      <p:pic>
        <p:nvPicPr>
          <p:cNvPr id="14" name="Picture 13"/>
          <p:cNvPicPr>
            <a:picLocks noChangeAspect="1"/>
          </p:cNvPicPr>
          <p:nvPr/>
        </p:nvPicPr>
        <p:blipFill>
          <a:blip r:embed="rId8"/>
          <a:stretch>
            <a:fillRect/>
          </a:stretch>
        </p:blipFill>
        <p:spPr>
          <a:xfrm>
            <a:off x="4391025" y="2358228"/>
            <a:ext cx="4752975" cy="371475"/>
          </a:xfrm>
          <a:prstGeom prst="rect">
            <a:avLst/>
          </a:prstGeom>
        </p:spPr>
      </p:pic>
    </p:spTree>
    <p:extLst>
      <p:ext uri="{BB962C8B-B14F-4D97-AF65-F5344CB8AC3E}">
        <p14:creationId xmlns:p14="http://schemas.microsoft.com/office/powerpoint/2010/main" val="2459952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736604" y="680310"/>
            <a:ext cx="4123035" cy="523220"/>
          </a:xfrm>
          <a:prstGeom prst="rect">
            <a:avLst/>
          </a:prstGeom>
        </p:spPr>
        <p:txBody>
          <a:bodyPr wrap="square">
            <a:spAutoFit/>
          </a:bodyPr>
          <a:lstStyle/>
          <a:p>
            <a:pPr algn="ctr" rtl="1"/>
            <a:r>
              <a:rPr lang="fa-IR" sz="2800" dirty="0">
                <a:solidFill>
                  <a:schemeClr val="accent2">
                    <a:lumMod val="75000"/>
                  </a:schemeClr>
                </a:solidFill>
                <a:cs typeface="B Yagut" panose="00000400000000000000" pitchFamily="2" charset="-78"/>
              </a:rPr>
              <a:t>ونتیلاتورهاي فشار مثبت</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6015" y="1901950"/>
            <a:ext cx="5521178" cy="2443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86775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ونتیلاتور فشار مثبت</a:t>
            </a:r>
          </a:p>
        </p:txBody>
      </p:sp>
      <p:sp>
        <p:nvSpPr>
          <p:cNvPr id="9" name="TextBox 8"/>
          <p:cNvSpPr txBox="1"/>
          <p:nvPr/>
        </p:nvSpPr>
        <p:spPr>
          <a:xfrm>
            <a:off x="296260" y="1596540"/>
            <a:ext cx="8390540" cy="2677656"/>
          </a:xfrm>
          <a:prstGeom prst="rect">
            <a:avLst/>
          </a:prstGeom>
          <a:noFill/>
        </p:spPr>
        <p:txBody>
          <a:bodyPr wrap="square" rtlCol="1">
            <a:spAutoFit/>
          </a:bodyPr>
          <a:lstStyle/>
          <a:p>
            <a:pPr algn="r" rtl="1"/>
            <a:r>
              <a:rPr lang="fa-IR" sz="2800" dirty="0"/>
              <a:t>این </a:t>
            </a:r>
            <a:r>
              <a:rPr lang="fa-IR" sz="2800" dirty="0" err="1"/>
              <a:t>ونتیلاتورها</a:t>
            </a:r>
            <a:r>
              <a:rPr lang="fa-IR" sz="2800" dirty="0"/>
              <a:t> مخصوص تنفس غیر تهاجمی طراحی شده </a:t>
            </a:r>
            <a:r>
              <a:rPr lang="fa-IR" sz="2800" dirty="0" err="1"/>
              <a:t>اند</a:t>
            </a:r>
            <a:r>
              <a:rPr lang="fa-IR" sz="2800" dirty="0"/>
              <a:t> و شامل ونتیلاتور های قابل استفاده در منزل، به منظور درمان وقفه های تنفسی در خواب هستند. در این </a:t>
            </a:r>
            <a:r>
              <a:rPr lang="fa-IR" sz="2800" dirty="0" err="1"/>
              <a:t>ونتیلاتورها</a:t>
            </a:r>
            <a:r>
              <a:rPr lang="fa-IR" sz="2800" dirty="0"/>
              <a:t> یک فشار مثبت پیوسته از طریق ماسک به ریه </a:t>
            </a:r>
            <a:r>
              <a:rPr lang="fa-IR" sz="2800" dirty="0" err="1"/>
              <a:t>اعمل</a:t>
            </a:r>
            <a:r>
              <a:rPr lang="fa-IR" sz="2800" dirty="0"/>
              <a:t> می شود و برای بیماران که دچار وقفه ی تنفسی در حین خواب هستند باعث باز نگه داشتن مسیر تنفس می شوند تا از وقفه های تنفسی جلوگیری نماید</a:t>
            </a:r>
          </a:p>
        </p:txBody>
      </p:sp>
    </p:spTree>
    <p:extLst>
      <p:ext uri="{BB962C8B-B14F-4D97-AF65-F5344CB8AC3E}">
        <p14:creationId xmlns:p14="http://schemas.microsoft.com/office/powerpoint/2010/main" val="160932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ونتیلاتور </a:t>
            </a:r>
            <a:r>
              <a:rPr lang="fa-IR" dirty="0" err="1"/>
              <a:t>پرتابل</a:t>
            </a:r>
            <a:endParaRPr lang="fa-IR" dirty="0"/>
          </a:p>
        </p:txBody>
      </p:sp>
      <p:pic>
        <p:nvPicPr>
          <p:cNvPr id="7" name="Content Placeholder 6"/>
          <p:cNvPicPr>
            <a:picLocks noGrp="1" noChangeAspect="1"/>
          </p:cNvPicPr>
          <p:nvPr>
            <p:ph sz="half" idx="2"/>
          </p:nvPr>
        </p:nvPicPr>
        <p:blipFill>
          <a:blip r:embed="rId2"/>
          <a:stretch>
            <a:fillRect/>
          </a:stretch>
        </p:blipFill>
        <p:spPr>
          <a:xfrm>
            <a:off x="0" y="1596540"/>
            <a:ext cx="9144000" cy="1035681"/>
          </a:xfrm>
          <a:prstGeom prst="rect">
            <a:avLst/>
          </a:prstGeom>
        </p:spPr>
      </p:pic>
      <p:pic>
        <p:nvPicPr>
          <p:cNvPr id="10" name="Picture 9"/>
          <p:cNvPicPr>
            <a:picLocks noChangeAspect="1"/>
          </p:cNvPicPr>
          <p:nvPr/>
        </p:nvPicPr>
        <p:blipFill>
          <a:blip r:embed="rId3"/>
          <a:stretch>
            <a:fillRect/>
          </a:stretch>
        </p:blipFill>
        <p:spPr>
          <a:xfrm>
            <a:off x="2892245" y="2811123"/>
            <a:ext cx="3206805" cy="27120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83986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ونتیلاتور </a:t>
            </a:r>
            <a:r>
              <a:rPr lang="en-US" dirty="0"/>
              <a:t>ICU</a:t>
            </a:r>
            <a:endParaRPr lang="fa-IR" dirty="0"/>
          </a:p>
        </p:txBody>
      </p:sp>
      <p:pic>
        <p:nvPicPr>
          <p:cNvPr id="12" name="Picture 11"/>
          <p:cNvPicPr>
            <a:picLocks noChangeAspect="1"/>
          </p:cNvPicPr>
          <p:nvPr/>
        </p:nvPicPr>
        <p:blipFill>
          <a:blip r:embed="rId2"/>
          <a:stretch>
            <a:fillRect/>
          </a:stretch>
        </p:blipFill>
        <p:spPr>
          <a:xfrm>
            <a:off x="-53042" y="1417638"/>
            <a:ext cx="9250083" cy="2164067"/>
          </a:xfrm>
          <a:prstGeom prst="rect">
            <a:avLst/>
          </a:prstGeom>
        </p:spPr>
      </p:pic>
      <p:pic>
        <p:nvPicPr>
          <p:cNvPr id="13" name="Picture 12"/>
          <p:cNvPicPr>
            <a:picLocks noChangeAspect="1"/>
          </p:cNvPicPr>
          <p:nvPr/>
        </p:nvPicPr>
        <p:blipFill>
          <a:blip r:embed="rId3"/>
          <a:stretch>
            <a:fillRect/>
          </a:stretch>
        </p:blipFill>
        <p:spPr>
          <a:xfrm>
            <a:off x="3350360" y="3581705"/>
            <a:ext cx="1997062" cy="31513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88365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ونتیلاتور</a:t>
            </a:r>
            <a:r>
              <a:rPr lang="en-US" dirty="0"/>
              <a:t>NICU</a:t>
            </a:r>
            <a:endParaRPr lang="fa-IR" dirty="0"/>
          </a:p>
        </p:txBody>
      </p:sp>
      <p:sp>
        <p:nvSpPr>
          <p:cNvPr id="3" name="Text Placeholder 2"/>
          <p:cNvSpPr>
            <a:spLocks noGrp="1"/>
          </p:cNvSpPr>
          <p:nvPr>
            <p:ph type="body" idx="1"/>
          </p:nvPr>
        </p:nvSpPr>
        <p:spPr/>
        <p:txBody>
          <a:bodyPr/>
          <a:lstStyle/>
          <a:p>
            <a:endParaRPr lang="fa-IR"/>
          </a:p>
        </p:txBody>
      </p:sp>
      <p:sp>
        <p:nvSpPr>
          <p:cNvPr id="4" name="Content Placeholder 3"/>
          <p:cNvSpPr>
            <a:spLocks noGrp="1"/>
          </p:cNvSpPr>
          <p:nvPr>
            <p:ph sz="half" idx="2"/>
          </p:nvPr>
        </p:nvSpPr>
        <p:spPr/>
        <p:txBody>
          <a:bodyPr/>
          <a:lstStyle/>
          <a:p>
            <a:endParaRPr lang="fa-IR"/>
          </a:p>
        </p:txBody>
      </p:sp>
      <p:sp>
        <p:nvSpPr>
          <p:cNvPr id="5" name="Text Placeholder 4"/>
          <p:cNvSpPr>
            <a:spLocks noGrp="1"/>
          </p:cNvSpPr>
          <p:nvPr>
            <p:ph type="body" sz="quarter" idx="3"/>
          </p:nvPr>
        </p:nvSpPr>
        <p:spPr/>
        <p:txBody>
          <a:bodyPr/>
          <a:lstStyle/>
          <a:p>
            <a:endParaRPr lang="fa-IR" dirty="0"/>
          </a:p>
        </p:txBody>
      </p:sp>
      <p:pic>
        <p:nvPicPr>
          <p:cNvPr id="7" name="Content Placeholder 6"/>
          <p:cNvPicPr>
            <a:picLocks noGrp="1" noChangeAspect="1"/>
          </p:cNvPicPr>
          <p:nvPr>
            <p:ph sz="quarter" idx="4"/>
          </p:nvPr>
        </p:nvPicPr>
        <p:blipFill rotWithShape="1">
          <a:blip r:embed="rId2"/>
          <a:srcRect b="5084"/>
          <a:stretch/>
        </p:blipFill>
        <p:spPr>
          <a:xfrm>
            <a:off x="2281425" y="3030069"/>
            <a:ext cx="3798888" cy="36057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3"/>
          <a:stretch>
            <a:fillRect/>
          </a:stretch>
        </p:blipFill>
        <p:spPr>
          <a:xfrm>
            <a:off x="37945" y="1257252"/>
            <a:ext cx="9000445" cy="1106858"/>
          </a:xfrm>
          <a:prstGeom prst="rect">
            <a:avLst/>
          </a:prstGeom>
        </p:spPr>
      </p:pic>
    </p:spTree>
    <p:extLst>
      <p:ext uri="{BB962C8B-B14F-4D97-AF65-F5344CB8AC3E}">
        <p14:creationId xmlns:p14="http://schemas.microsoft.com/office/powerpoint/2010/main" val="3629032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اساس کار ونتیلاتور</a:t>
            </a:r>
          </a:p>
        </p:txBody>
      </p:sp>
      <p:pic>
        <p:nvPicPr>
          <p:cNvPr id="4" name="Content Placeholder 3"/>
          <p:cNvPicPr>
            <a:picLocks noGrp="1" noChangeAspect="1"/>
          </p:cNvPicPr>
          <p:nvPr>
            <p:ph idx="1"/>
          </p:nvPr>
        </p:nvPicPr>
        <p:blipFill>
          <a:blip r:embed="rId2"/>
          <a:stretch>
            <a:fillRect/>
          </a:stretch>
        </p:blipFill>
        <p:spPr>
          <a:xfrm>
            <a:off x="0" y="1596541"/>
            <a:ext cx="9126877" cy="32068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18082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b="1" dirty="0"/>
              <a:t>مدار تنفسی بیمار</a:t>
            </a:r>
            <a:endParaRPr lang="fa-IR" dirty="0"/>
          </a:p>
        </p:txBody>
      </p:sp>
      <p:sp>
        <p:nvSpPr>
          <p:cNvPr id="3" name="Content Placeholder 2"/>
          <p:cNvSpPr>
            <a:spLocks noGrp="1"/>
          </p:cNvSpPr>
          <p:nvPr>
            <p:ph idx="1"/>
          </p:nvPr>
        </p:nvSpPr>
        <p:spPr>
          <a:xfrm>
            <a:off x="0" y="1417638"/>
            <a:ext cx="8534094" cy="4301938"/>
          </a:xfrm>
        </p:spPr>
        <p:txBody>
          <a:bodyPr>
            <a:normAutofit fontScale="92500" lnSpcReduction="20000"/>
          </a:bodyPr>
          <a:lstStyle/>
          <a:p>
            <a:pPr algn="r" rtl="1"/>
            <a:r>
              <a:rPr lang="fa-IR" dirty="0"/>
              <a:t>بخشی است که بین بیمار و ونتیلاتور قرار دارد (لوله ها و اجزاء مربوطه) این بخش شامل </a:t>
            </a:r>
            <a:r>
              <a:rPr lang="fa-IR" dirty="0" err="1"/>
              <a:t>اجزاي</a:t>
            </a:r>
            <a:r>
              <a:rPr lang="fa-IR" dirty="0"/>
              <a:t> زیر است:</a:t>
            </a:r>
          </a:p>
          <a:p>
            <a:pPr marL="0" indent="0" algn="r" rtl="1">
              <a:buNone/>
            </a:pPr>
            <a:br>
              <a:rPr lang="fa-IR" dirty="0"/>
            </a:br>
            <a:r>
              <a:rPr lang="fa-IR" dirty="0"/>
              <a:t>- فیلتر دمی و </a:t>
            </a:r>
            <a:r>
              <a:rPr lang="fa-IR" dirty="0" err="1"/>
              <a:t>بازدمی</a:t>
            </a:r>
            <a:r>
              <a:rPr lang="fa-IR" dirty="0"/>
              <a:t> ( آنتی باکتریال )</a:t>
            </a:r>
          </a:p>
          <a:p>
            <a:pPr marL="0" indent="0" algn="r" rtl="1">
              <a:buNone/>
            </a:pPr>
            <a:br>
              <a:rPr lang="fa-IR" dirty="0"/>
            </a:br>
            <a:r>
              <a:rPr lang="fa-IR" dirty="0"/>
              <a:t>- دستگاه مرطوب کننده (</a:t>
            </a:r>
            <a:r>
              <a:rPr lang="en-US" dirty="0"/>
              <a:t>Humidifier</a:t>
            </a:r>
            <a:r>
              <a:rPr lang="fa-IR" dirty="0"/>
              <a:t>)</a:t>
            </a:r>
          </a:p>
          <a:p>
            <a:pPr marL="0" indent="0" algn="r" rtl="1">
              <a:buNone/>
            </a:pPr>
            <a:br>
              <a:rPr lang="en-US" dirty="0"/>
            </a:br>
            <a:r>
              <a:rPr lang="en-US" dirty="0"/>
              <a:t>- </a:t>
            </a:r>
            <a:r>
              <a:rPr lang="fa-IR" dirty="0"/>
              <a:t> لوله </a:t>
            </a:r>
            <a:r>
              <a:rPr lang="fa-IR" dirty="0" err="1"/>
              <a:t>هاي</a:t>
            </a:r>
            <a:r>
              <a:rPr lang="fa-IR" dirty="0"/>
              <a:t> دمی و </a:t>
            </a:r>
            <a:r>
              <a:rPr lang="fa-IR" dirty="0" err="1"/>
              <a:t>بازدمی</a:t>
            </a:r>
            <a:endParaRPr lang="fa-IR" dirty="0"/>
          </a:p>
          <a:p>
            <a:pPr marL="0" indent="0" algn="r" rtl="1">
              <a:buNone/>
            </a:pPr>
            <a:br>
              <a:rPr lang="fa-IR" dirty="0"/>
            </a:br>
            <a:r>
              <a:rPr lang="en-US" dirty="0"/>
              <a:t>Collector Vial) - </a:t>
            </a:r>
            <a:r>
              <a:rPr lang="fa-IR" dirty="0"/>
              <a:t>)ظرف جمع کننده</a:t>
            </a:r>
            <a:br>
              <a:rPr lang="fa-IR" dirty="0"/>
            </a:br>
            <a:endParaRPr lang="fa-IR" dirty="0"/>
          </a:p>
        </p:txBody>
      </p:sp>
    </p:spTree>
    <p:extLst>
      <p:ext uri="{BB962C8B-B14F-4D97-AF65-F5344CB8AC3E}">
        <p14:creationId xmlns:p14="http://schemas.microsoft.com/office/powerpoint/2010/main" val="3392034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51137" y="374900"/>
            <a:ext cx="7877136" cy="59185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16424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اجزای ونتیلاتور</a:t>
            </a:r>
          </a:p>
        </p:txBody>
      </p:sp>
      <p:pic>
        <p:nvPicPr>
          <p:cNvPr id="4" name="Content Placeholder 3"/>
          <p:cNvPicPr>
            <a:picLocks noGrp="1" noChangeAspect="1"/>
          </p:cNvPicPr>
          <p:nvPr>
            <p:ph idx="1"/>
          </p:nvPr>
        </p:nvPicPr>
        <p:blipFill>
          <a:blip r:embed="rId2"/>
          <a:stretch>
            <a:fillRect/>
          </a:stretch>
        </p:blipFill>
        <p:spPr>
          <a:xfrm>
            <a:off x="1059785" y="1442142"/>
            <a:ext cx="7765115" cy="3904087"/>
          </a:xfrm>
          <a:prstGeom prst="rect">
            <a:avLst/>
          </a:prstGeom>
        </p:spPr>
      </p:pic>
    </p:spTree>
    <p:extLst>
      <p:ext uri="{BB962C8B-B14F-4D97-AF65-F5344CB8AC3E}">
        <p14:creationId xmlns:p14="http://schemas.microsoft.com/office/powerpoint/2010/main" val="1846474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b="1" dirty="0"/>
              <a:t>حجم و </a:t>
            </a:r>
            <a:r>
              <a:rPr lang="fa-IR" b="1" dirty="0" err="1"/>
              <a:t>ظرفیتهاي</a:t>
            </a:r>
            <a:r>
              <a:rPr lang="fa-IR" b="1" dirty="0"/>
              <a:t> </a:t>
            </a:r>
            <a:r>
              <a:rPr lang="fa-IR" b="1" dirty="0" err="1"/>
              <a:t>ریوي</a:t>
            </a:r>
            <a:r>
              <a:rPr lang="fa-IR" b="1" dirty="0"/>
              <a:t>:</a:t>
            </a:r>
            <a:endParaRPr lang="fa-IR" dirty="0"/>
          </a:p>
        </p:txBody>
      </p:sp>
      <p:sp>
        <p:nvSpPr>
          <p:cNvPr id="3" name="Content Placeholder 2"/>
          <p:cNvSpPr>
            <a:spLocks noGrp="1"/>
          </p:cNvSpPr>
          <p:nvPr>
            <p:ph idx="1"/>
          </p:nvPr>
        </p:nvSpPr>
        <p:spPr>
          <a:xfrm>
            <a:off x="296260" y="1443835"/>
            <a:ext cx="8237834" cy="4275741"/>
          </a:xfrm>
        </p:spPr>
        <p:txBody>
          <a:bodyPr>
            <a:normAutofit/>
          </a:bodyPr>
          <a:lstStyle/>
          <a:p>
            <a:pPr algn="r" rtl="1"/>
            <a:r>
              <a:rPr lang="fa-IR" b="1" dirty="0">
                <a:solidFill>
                  <a:schemeClr val="accent2">
                    <a:lumMod val="75000"/>
                  </a:schemeClr>
                </a:solidFill>
                <a:cs typeface="B Yagut" panose="00000400000000000000" pitchFamily="2" charset="-78"/>
              </a:rPr>
              <a:t>حجم </a:t>
            </a:r>
            <a:r>
              <a:rPr lang="fa-IR" b="1" dirty="0" err="1">
                <a:solidFill>
                  <a:schemeClr val="accent2">
                    <a:lumMod val="75000"/>
                  </a:schemeClr>
                </a:solidFill>
                <a:cs typeface="B Yagut" panose="00000400000000000000" pitchFamily="2" charset="-78"/>
              </a:rPr>
              <a:t>جاري</a:t>
            </a:r>
            <a:r>
              <a:rPr lang="fa-IR" b="1" dirty="0">
                <a:solidFill>
                  <a:schemeClr val="accent2">
                    <a:lumMod val="75000"/>
                  </a:schemeClr>
                </a:solidFill>
                <a:cs typeface="B Yagut" panose="00000400000000000000" pitchFamily="2" charset="-78"/>
              </a:rPr>
              <a:t> </a:t>
            </a:r>
            <a:r>
              <a:rPr lang="en-US" b="1" dirty="0">
                <a:solidFill>
                  <a:schemeClr val="accent2">
                    <a:lumMod val="75000"/>
                  </a:schemeClr>
                </a:solidFill>
                <a:cs typeface="B Yagut" panose="00000400000000000000" pitchFamily="2" charset="-78"/>
              </a:rPr>
              <a:t>TV)</a:t>
            </a:r>
            <a:r>
              <a:rPr lang="fa-IR" b="1" dirty="0">
                <a:solidFill>
                  <a:schemeClr val="accent2">
                    <a:lumMod val="75000"/>
                  </a:schemeClr>
                </a:solidFill>
                <a:cs typeface="B Yagut" panose="00000400000000000000" pitchFamily="2" charset="-78"/>
              </a:rPr>
              <a:t>): </a:t>
            </a:r>
            <a:r>
              <a:rPr lang="fa-IR" dirty="0">
                <a:cs typeface="B Yagut" panose="00000400000000000000" pitchFamily="2" charset="-78"/>
              </a:rPr>
              <a:t>هوایی که در زمان تنفس </a:t>
            </a:r>
            <a:r>
              <a:rPr lang="fa-IR" dirty="0" err="1">
                <a:cs typeface="B Yagut" panose="00000400000000000000" pitchFamily="2" charset="-78"/>
              </a:rPr>
              <a:t>عادي</a:t>
            </a:r>
            <a:r>
              <a:rPr lang="fa-IR" dirty="0">
                <a:cs typeface="B Yagut" panose="00000400000000000000" pitchFamily="2" charset="-78"/>
              </a:rPr>
              <a:t> و آرام به ریه ها وارد و خارج می شود (</a:t>
            </a:r>
            <a:r>
              <a:rPr lang="fa-IR" dirty="0" err="1">
                <a:cs typeface="B Yagut" panose="00000400000000000000" pitchFamily="2" charset="-78"/>
              </a:rPr>
              <a:t>حـدود</a:t>
            </a:r>
            <a:r>
              <a:rPr lang="fa-IR" dirty="0">
                <a:cs typeface="B Yagut" panose="00000400000000000000" pitchFamily="2" charset="-78"/>
              </a:rPr>
              <a:t> 500 میلی لیتر)</a:t>
            </a:r>
          </a:p>
          <a:p>
            <a:pPr algn="r" rtl="1"/>
            <a:endParaRPr lang="fa-IR" dirty="0">
              <a:cs typeface="B Yagut" panose="00000400000000000000" pitchFamily="2" charset="-78"/>
            </a:endParaRPr>
          </a:p>
          <a:p>
            <a:pPr algn="r" rtl="1"/>
            <a:r>
              <a:rPr lang="fa-IR" b="1" dirty="0">
                <a:solidFill>
                  <a:schemeClr val="accent2">
                    <a:lumMod val="75000"/>
                  </a:schemeClr>
                </a:solidFill>
                <a:cs typeface="B Yagut" panose="00000400000000000000" pitchFamily="2" charset="-78"/>
              </a:rPr>
              <a:t>ظرفیت دمی</a:t>
            </a:r>
            <a:r>
              <a:rPr lang="en-US" b="1" dirty="0">
                <a:solidFill>
                  <a:schemeClr val="accent2">
                    <a:lumMod val="75000"/>
                  </a:schemeClr>
                </a:solidFill>
                <a:cs typeface="B Yagut" panose="00000400000000000000" pitchFamily="2" charset="-78"/>
              </a:rPr>
              <a:t>: (IC)</a:t>
            </a:r>
            <a:r>
              <a:rPr lang="fa-IR" dirty="0">
                <a:cs typeface="B Yagut" panose="00000400000000000000" pitchFamily="2" charset="-78"/>
              </a:rPr>
              <a:t> مقدار هوایی که پس از بازدم </a:t>
            </a:r>
            <a:r>
              <a:rPr lang="fa-IR" dirty="0" err="1">
                <a:cs typeface="B Yagut" panose="00000400000000000000" pitchFamily="2" charset="-78"/>
              </a:rPr>
              <a:t>عادي</a:t>
            </a:r>
            <a:r>
              <a:rPr lang="fa-IR" dirty="0">
                <a:cs typeface="B Yagut" panose="00000400000000000000" pitchFamily="2" charset="-78"/>
              </a:rPr>
              <a:t> می توان با دم کاملاً عمیق به درون ریه ها </a:t>
            </a:r>
            <a:r>
              <a:rPr lang="fa-IR" dirty="0" err="1">
                <a:cs typeface="B Yagut" panose="00000400000000000000" pitchFamily="2" charset="-78"/>
              </a:rPr>
              <a:t>واردکرد</a:t>
            </a:r>
            <a:r>
              <a:rPr lang="fa-IR" dirty="0">
                <a:cs typeface="B Yagut" panose="00000400000000000000" pitchFamily="2" charset="-78"/>
              </a:rPr>
              <a:t> (حدود 3000لیتر)</a:t>
            </a:r>
            <a:br>
              <a:rPr lang="fa-IR" dirty="0">
                <a:cs typeface="B Yagut" panose="00000400000000000000" pitchFamily="2" charset="-78"/>
              </a:rPr>
            </a:br>
            <a:endParaRPr lang="fa-IR" dirty="0">
              <a:cs typeface="B Yagut" panose="00000400000000000000" pitchFamily="2" charset="-78"/>
            </a:endParaRPr>
          </a:p>
        </p:txBody>
      </p:sp>
    </p:spTree>
    <p:extLst>
      <p:ext uri="{BB962C8B-B14F-4D97-AF65-F5344CB8AC3E}">
        <p14:creationId xmlns:p14="http://schemas.microsoft.com/office/powerpoint/2010/main" val="2043234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b="1" dirty="0"/>
              <a:t>حجم و </a:t>
            </a:r>
            <a:r>
              <a:rPr lang="fa-IR" b="1" dirty="0" err="1"/>
              <a:t>ظرفیتهاي</a:t>
            </a:r>
            <a:r>
              <a:rPr lang="fa-IR" b="1" dirty="0"/>
              <a:t> </a:t>
            </a:r>
            <a:r>
              <a:rPr lang="fa-IR" b="1" dirty="0" err="1"/>
              <a:t>ریوي</a:t>
            </a:r>
            <a:r>
              <a:rPr lang="fa-IR" b="1" dirty="0"/>
              <a:t>:</a:t>
            </a:r>
            <a:endParaRPr lang="fa-IR" dirty="0"/>
          </a:p>
        </p:txBody>
      </p:sp>
      <p:sp>
        <p:nvSpPr>
          <p:cNvPr id="3" name="Content Placeholder 2"/>
          <p:cNvSpPr>
            <a:spLocks noGrp="1"/>
          </p:cNvSpPr>
          <p:nvPr>
            <p:ph idx="1"/>
          </p:nvPr>
        </p:nvSpPr>
        <p:spPr>
          <a:xfrm>
            <a:off x="296260" y="1443835"/>
            <a:ext cx="8237834" cy="4275741"/>
          </a:xfrm>
        </p:spPr>
        <p:txBody>
          <a:bodyPr>
            <a:normAutofit/>
          </a:bodyPr>
          <a:lstStyle/>
          <a:p>
            <a:pPr algn="r" rtl="1"/>
            <a:r>
              <a:rPr lang="fa-IR" b="1" dirty="0">
                <a:solidFill>
                  <a:schemeClr val="accent2">
                    <a:lumMod val="75000"/>
                  </a:schemeClr>
                </a:solidFill>
              </a:rPr>
              <a:t>حجم ذخیره </a:t>
            </a:r>
            <a:r>
              <a:rPr lang="fa-IR" b="1" dirty="0" err="1">
                <a:solidFill>
                  <a:schemeClr val="accent2">
                    <a:lumMod val="75000"/>
                  </a:schemeClr>
                </a:solidFill>
              </a:rPr>
              <a:t>بازدمی</a:t>
            </a:r>
            <a:r>
              <a:rPr lang="fa-IR" b="1" dirty="0">
                <a:solidFill>
                  <a:schemeClr val="accent2">
                    <a:lumMod val="75000"/>
                  </a:schemeClr>
                </a:solidFill>
              </a:rPr>
              <a:t>(</a:t>
            </a:r>
            <a:r>
              <a:rPr lang="en-US" b="1" dirty="0">
                <a:solidFill>
                  <a:schemeClr val="accent2">
                    <a:lumMod val="75000"/>
                  </a:schemeClr>
                </a:solidFill>
              </a:rPr>
              <a:t>:(ERV</a:t>
            </a:r>
            <a:r>
              <a:rPr lang="fa-IR" dirty="0">
                <a:solidFill>
                  <a:schemeClr val="accent2">
                    <a:lumMod val="75000"/>
                  </a:schemeClr>
                </a:solidFill>
              </a:rPr>
              <a:t> </a:t>
            </a:r>
            <a:r>
              <a:rPr lang="fa-IR" dirty="0"/>
              <a:t>حداکثر حجم هوایی است که می توان پس از </a:t>
            </a:r>
            <a:r>
              <a:rPr lang="fa-IR" dirty="0" err="1"/>
              <a:t>بـازدم</a:t>
            </a:r>
            <a:r>
              <a:rPr lang="fa-IR" dirty="0"/>
              <a:t> </a:t>
            </a:r>
            <a:r>
              <a:rPr lang="fa-IR" dirty="0" err="1"/>
              <a:t>عـادي</a:t>
            </a:r>
            <a:r>
              <a:rPr lang="fa-IR" dirty="0"/>
              <a:t> </a:t>
            </a:r>
            <a:r>
              <a:rPr lang="fa-IR" dirty="0" err="1"/>
              <a:t>بـا</a:t>
            </a:r>
            <a:r>
              <a:rPr lang="fa-IR" dirty="0"/>
              <a:t> </a:t>
            </a:r>
            <a:r>
              <a:rPr lang="fa-IR" dirty="0" err="1"/>
              <a:t>قـدرت</a:t>
            </a:r>
            <a:r>
              <a:rPr lang="fa-IR" dirty="0"/>
              <a:t> از ریه ها خارج کرد (در حدود 1000میلی لیتر)</a:t>
            </a:r>
          </a:p>
          <a:p>
            <a:pPr algn="r" rtl="1"/>
            <a:r>
              <a:rPr lang="fa-IR" b="1" dirty="0">
                <a:solidFill>
                  <a:schemeClr val="accent2">
                    <a:lumMod val="75000"/>
                  </a:schemeClr>
                </a:solidFill>
              </a:rPr>
              <a:t>حجم ذخیره دمی </a:t>
            </a:r>
            <a:r>
              <a:rPr lang="en-US" b="1" dirty="0">
                <a:solidFill>
                  <a:schemeClr val="accent2">
                    <a:lumMod val="75000"/>
                  </a:schemeClr>
                </a:solidFill>
              </a:rPr>
              <a:t>IRV</a:t>
            </a:r>
            <a:r>
              <a:rPr lang="fa-IR" b="1" dirty="0">
                <a:solidFill>
                  <a:schemeClr val="accent2">
                    <a:lumMod val="75000"/>
                  </a:schemeClr>
                </a:solidFill>
              </a:rPr>
              <a:t>: </a:t>
            </a:r>
            <a:r>
              <a:rPr lang="fa-IR" dirty="0"/>
              <a:t>حداکثر هوایی که می تواند در </a:t>
            </a:r>
            <a:r>
              <a:rPr lang="fa-IR" dirty="0" err="1"/>
              <a:t>انتهاي</a:t>
            </a:r>
            <a:r>
              <a:rPr lang="fa-IR" dirty="0"/>
              <a:t> یک دم نرمال به شش دمیده شود</a:t>
            </a:r>
            <a:br>
              <a:rPr lang="fa-IR" dirty="0"/>
            </a:br>
            <a:br>
              <a:rPr lang="fa-IR" dirty="0"/>
            </a:br>
            <a:endParaRPr lang="fa-IR" dirty="0"/>
          </a:p>
        </p:txBody>
      </p:sp>
    </p:spTree>
    <p:extLst>
      <p:ext uri="{BB962C8B-B14F-4D97-AF65-F5344CB8AC3E}">
        <p14:creationId xmlns:p14="http://schemas.microsoft.com/office/powerpoint/2010/main" val="1036115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b="1" dirty="0"/>
              <a:t>حجم و </a:t>
            </a:r>
            <a:r>
              <a:rPr lang="fa-IR" b="1" dirty="0" err="1"/>
              <a:t>ظرفیتهاي</a:t>
            </a:r>
            <a:r>
              <a:rPr lang="fa-IR" b="1" dirty="0"/>
              <a:t> </a:t>
            </a:r>
            <a:r>
              <a:rPr lang="fa-IR" b="1" dirty="0" err="1"/>
              <a:t>ریوي</a:t>
            </a:r>
            <a:r>
              <a:rPr lang="fa-IR" b="1" dirty="0"/>
              <a:t>:</a:t>
            </a:r>
            <a:endParaRPr lang="fa-IR" dirty="0"/>
          </a:p>
        </p:txBody>
      </p:sp>
      <p:sp>
        <p:nvSpPr>
          <p:cNvPr id="3" name="Content Placeholder 2"/>
          <p:cNvSpPr>
            <a:spLocks noGrp="1"/>
          </p:cNvSpPr>
          <p:nvPr>
            <p:ph idx="1"/>
          </p:nvPr>
        </p:nvSpPr>
        <p:spPr>
          <a:xfrm>
            <a:off x="296260" y="1443835"/>
            <a:ext cx="8237834" cy="4275741"/>
          </a:xfrm>
        </p:spPr>
        <p:txBody>
          <a:bodyPr>
            <a:normAutofit/>
          </a:bodyPr>
          <a:lstStyle/>
          <a:p>
            <a:pPr algn="r" rtl="1"/>
            <a:r>
              <a:rPr lang="fa-IR" b="1" dirty="0">
                <a:solidFill>
                  <a:schemeClr val="accent2">
                    <a:lumMod val="75000"/>
                  </a:schemeClr>
                </a:solidFill>
              </a:rPr>
              <a:t>ظرفیت باقیمانده عملی </a:t>
            </a:r>
            <a:r>
              <a:rPr lang="en-US" b="1" dirty="0">
                <a:solidFill>
                  <a:schemeClr val="accent2">
                    <a:lumMod val="75000"/>
                  </a:schemeClr>
                </a:solidFill>
              </a:rPr>
              <a:t>FRC</a:t>
            </a:r>
            <a:r>
              <a:rPr lang="fa-IR" b="1" dirty="0">
                <a:solidFill>
                  <a:schemeClr val="accent2">
                    <a:lumMod val="75000"/>
                  </a:schemeClr>
                </a:solidFill>
              </a:rPr>
              <a:t>: </a:t>
            </a:r>
            <a:r>
              <a:rPr lang="fa-IR" dirty="0"/>
              <a:t>حجم هوایی است که در پایان یک بازدم غیر </a:t>
            </a:r>
            <a:r>
              <a:rPr lang="fa-IR" dirty="0" err="1"/>
              <a:t>ارادي</a:t>
            </a:r>
            <a:r>
              <a:rPr lang="fa-IR" dirty="0"/>
              <a:t> در داخل </a:t>
            </a:r>
            <a:r>
              <a:rPr lang="fa-IR" dirty="0" err="1"/>
              <a:t>ششـها</a:t>
            </a:r>
            <a:r>
              <a:rPr lang="fa-IR" dirty="0"/>
              <a:t> باقی می ماند.</a:t>
            </a:r>
          </a:p>
          <a:p>
            <a:pPr marL="0" indent="0" algn="r" rtl="1">
              <a:buNone/>
            </a:pPr>
            <a:endParaRPr lang="fa-IR" dirty="0"/>
          </a:p>
          <a:p>
            <a:pPr algn="r" rtl="1"/>
            <a:r>
              <a:rPr lang="fa-IR" b="1" dirty="0">
                <a:solidFill>
                  <a:schemeClr val="accent2">
                    <a:lumMod val="75000"/>
                  </a:schemeClr>
                </a:solidFill>
              </a:rPr>
              <a:t>حجم باقیمانده </a:t>
            </a:r>
            <a:r>
              <a:rPr lang="en-US" b="1" dirty="0">
                <a:solidFill>
                  <a:schemeClr val="accent2">
                    <a:lumMod val="75000"/>
                  </a:schemeClr>
                </a:solidFill>
              </a:rPr>
              <a:t>:RV</a:t>
            </a:r>
            <a:r>
              <a:rPr lang="fa-IR" b="1" dirty="0">
                <a:solidFill>
                  <a:schemeClr val="accent2">
                    <a:lumMod val="75000"/>
                  </a:schemeClr>
                </a:solidFill>
              </a:rPr>
              <a:t> </a:t>
            </a:r>
            <a:r>
              <a:rPr lang="fa-IR" dirty="0"/>
              <a:t>حجم هوایی که پس از حداکثر تلاش </a:t>
            </a:r>
            <a:r>
              <a:rPr lang="fa-IR" dirty="0" err="1"/>
              <a:t>براي</a:t>
            </a:r>
            <a:r>
              <a:rPr lang="fa-IR" dirty="0"/>
              <a:t> بازدم در داخل شش باقی می ماند.</a:t>
            </a:r>
            <a:br>
              <a:rPr lang="fa-IR" dirty="0"/>
            </a:br>
            <a:br>
              <a:rPr lang="fa-IR" dirty="0"/>
            </a:br>
            <a:br>
              <a:rPr lang="fa-IR" dirty="0"/>
            </a:br>
            <a:br>
              <a:rPr lang="fa-IR" dirty="0">
                <a:cs typeface="B Yagut" panose="00000400000000000000" pitchFamily="2" charset="-78"/>
              </a:rPr>
            </a:br>
            <a:endParaRPr lang="fa-IR" dirty="0">
              <a:cs typeface="B Yagut" panose="00000400000000000000" pitchFamily="2" charset="-78"/>
            </a:endParaRPr>
          </a:p>
        </p:txBody>
      </p:sp>
    </p:spTree>
    <p:extLst>
      <p:ext uri="{BB962C8B-B14F-4D97-AF65-F5344CB8AC3E}">
        <p14:creationId xmlns:p14="http://schemas.microsoft.com/office/powerpoint/2010/main" val="1903843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b="1" dirty="0"/>
              <a:t>حجم و </a:t>
            </a:r>
            <a:r>
              <a:rPr lang="fa-IR" b="1" dirty="0" err="1"/>
              <a:t>ظرفیتهاي</a:t>
            </a:r>
            <a:r>
              <a:rPr lang="fa-IR" b="1" dirty="0"/>
              <a:t> </a:t>
            </a:r>
            <a:r>
              <a:rPr lang="fa-IR" b="1" dirty="0" err="1"/>
              <a:t>ریوي</a:t>
            </a:r>
            <a:r>
              <a:rPr lang="fa-IR" b="1" dirty="0"/>
              <a:t>:</a:t>
            </a:r>
            <a:endParaRPr lang="fa-IR" dirty="0"/>
          </a:p>
        </p:txBody>
      </p:sp>
      <p:sp>
        <p:nvSpPr>
          <p:cNvPr id="3" name="Content Placeholder 2"/>
          <p:cNvSpPr>
            <a:spLocks noGrp="1"/>
          </p:cNvSpPr>
          <p:nvPr>
            <p:ph idx="1"/>
          </p:nvPr>
        </p:nvSpPr>
        <p:spPr>
          <a:xfrm>
            <a:off x="296260" y="1443835"/>
            <a:ext cx="8237834" cy="4275741"/>
          </a:xfrm>
        </p:spPr>
        <p:txBody>
          <a:bodyPr>
            <a:noAutofit/>
          </a:bodyPr>
          <a:lstStyle/>
          <a:p>
            <a:pPr algn="r" rtl="1"/>
            <a:r>
              <a:rPr lang="fa-IR" b="1" dirty="0">
                <a:solidFill>
                  <a:schemeClr val="accent2">
                    <a:lumMod val="75000"/>
                  </a:schemeClr>
                </a:solidFill>
              </a:rPr>
              <a:t>ظرفیت حیاتی </a:t>
            </a:r>
            <a:r>
              <a:rPr lang="en-US" b="1" dirty="0">
                <a:solidFill>
                  <a:schemeClr val="accent2">
                    <a:lumMod val="75000"/>
                  </a:schemeClr>
                </a:solidFill>
              </a:rPr>
              <a:t>VC</a:t>
            </a:r>
            <a:r>
              <a:rPr lang="fa-IR" b="1" dirty="0">
                <a:solidFill>
                  <a:schemeClr val="accent2">
                    <a:lumMod val="75000"/>
                  </a:schemeClr>
                </a:solidFill>
              </a:rPr>
              <a:t>: </a:t>
            </a:r>
            <a:r>
              <a:rPr lang="fa-IR" dirty="0"/>
              <a:t>بیشترین حجم هوایی که می توان بعد از دم کاملاً عمیق از ریه </a:t>
            </a:r>
            <a:r>
              <a:rPr lang="fa-IR" dirty="0" err="1"/>
              <a:t>هـا</a:t>
            </a:r>
            <a:r>
              <a:rPr lang="fa-IR" dirty="0"/>
              <a:t> </a:t>
            </a:r>
            <a:r>
              <a:rPr lang="fa-IR" dirty="0" err="1"/>
              <a:t>خـارج</a:t>
            </a:r>
            <a:r>
              <a:rPr lang="fa-IR" dirty="0"/>
              <a:t> </a:t>
            </a:r>
            <a:r>
              <a:rPr lang="fa-IR" dirty="0" err="1"/>
              <a:t>کـرد</a:t>
            </a:r>
            <a:r>
              <a:rPr lang="fa-IR" dirty="0"/>
              <a:t> (حدود 4000میلی لیتر)</a:t>
            </a:r>
            <a:br>
              <a:rPr lang="fa-IR" dirty="0"/>
            </a:br>
            <a:endParaRPr lang="fa-IR" dirty="0"/>
          </a:p>
          <a:p>
            <a:pPr algn="r" rtl="1"/>
            <a:r>
              <a:rPr lang="fa-IR" b="1" dirty="0">
                <a:solidFill>
                  <a:schemeClr val="accent2">
                    <a:lumMod val="75000"/>
                  </a:schemeClr>
                </a:solidFill>
              </a:rPr>
              <a:t>حجم بازدم قدرتی </a:t>
            </a:r>
            <a:r>
              <a:rPr lang="en-US" b="1" dirty="0">
                <a:solidFill>
                  <a:schemeClr val="accent2">
                    <a:lumMod val="75000"/>
                  </a:schemeClr>
                </a:solidFill>
              </a:rPr>
              <a:t>FEV</a:t>
            </a:r>
            <a:r>
              <a:rPr lang="fa-IR" b="1" dirty="0">
                <a:solidFill>
                  <a:schemeClr val="accent2">
                    <a:lumMod val="75000"/>
                  </a:schemeClr>
                </a:solidFill>
              </a:rPr>
              <a:t>: </a:t>
            </a:r>
            <a:r>
              <a:rPr lang="fa-IR" dirty="0"/>
              <a:t>مقدار هوایی که با بازدم قدرتی می توان در </a:t>
            </a:r>
            <a:r>
              <a:rPr lang="fa-IR" dirty="0" err="1"/>
              <a:t>عـرض</a:t>
            </a:r>
            <a:r>
              <a:rPr lang="fa-IR" dirty="0"/>
              <a:t> </a:t>
            </a:r>
            <a:r>
              <a:rPr lang="fa-IR" dirty="0" err="1"/>
              <a:t>یـک</a:t>
            </a:r>
            <a:r>
              <a:rPr lang="fa-IR" dirty="0"/>
              <a:t> </a:t>
            </a:r>
            <a:r>
              <a:rPr lang="fa-IR" dirty="0" err="1"/>
              <a:t>ثانیـه</a:t>
            </a:r>
            <a:r>
              <a:rPr lang="fa-IR" dirty="0"/>
              <a:t> از </a:t>
            </a:r>
            <a:r>
              <a:rPr lang="fa-IR" dirty="0" err="1"/>
              <a:t>ریـه</a:t>
            </a:r>
            <a:r>
              <a:rPr lang="fa-IR" dirty="0"/>
              <a:t> </a:t>
            </a:r>
            <a:r>
              <a:rPr lang="fa-IR" dirty="0" err="1"/>
              <a:t>هـا</a:t>
            </a:r>
            <a:r>
              <a:rPr lang="fa-IR" dirty="0"/>
              <a:t> خارج کرد که یکی از شاخص </a:t>
            </a:r>
            <a:r>
              <a:rPr lang="fa-IR" dirty="0" err="1"/>
              <a:t>هاي</a:t>
            </a:r>
            <a:r>
              <a:rPr lang="fa-IR" dirty="0"/>
              <a:t> اندازه </a:t>
            </a:r>
            <a:r>
              <a:rPr lang="fa-IR" dirty="0" err="1"/>
              <a:t>گیریهـاي</a:t>
            </a:r>
            <a:r>
              <a:rPr lang="fa-IR" dirty="0"/>
              <a:t> </a:t>
            </a:r>
            <a:r>
              <a:rPr lang="fa-IR" dirty="0" err="1"/>
              <a:t>عملکـرد</a:t>
            </a:r>
            <a:r>
              <a:rPr lang="fa-IR" dirty="0"/>
              <a:t> </a:t>
            </a:r>
            <a:r>
              <a:rPr lang="fa-IR" dirty="0" err="1"/>
              <a:t>تنفسـی</a:t>
            </a:r>
            <a:r>
              <a:rPr lang="fa-IR" dirty="0"/>
              <a:t> </a:t>
            </a:r>
            <a:r>
              <a:rPr lang="fa-IR" dirty="0" err="1"/>
              <a:t>اسـت</a:t>
            </a:r>
            <a:r>
              <a:rPr lang="fa-IR" dirty="0"/>
              <a:t> ( 75تـا 80درصـد </a:t>
            </a:r>
            <a:r>
              <a:rPr lang="fa-IR" dirty="0" err="1"/>
              <a:t>ظرفیـت</a:t>
            </a:r>
            <a:r>
              <a:rPr lang="fa-IR" dirty="0"/>
              <a:t> حیاتی)</a:t>
            </a:r>
            <a:br>
              <a:rPr lang="fa-IR" dirty="0"/>
            </a:br>
            <a:br>
              <a:rPr lang="fa-IR" dirty="0"/>
            </a:br>
            <a:br>
              <a:rPr lang="fa-IR" dirty="0"/>
            </a:br>
            <a:br>
              <a:rPr lang="fa-IR" dirty="0"/>
            </a:br>
            <a:endParaRPr lang="fa-IR" dirty="0"/>
          </a:p>
        </p:txBody>
      </p:sp>
    </p:spTree>
    <p:extLst>
      <p:ext uri="{BB962C8B-B14F-4D97-AF65-F5344CB8AC3E}">
        <p14:creationId xmlns:p14="http://schemas.microsoft.com/office/powerpoint/2010/main" val="2853838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1443836"/>
            <a:ext cx="8085129" cy="4275740"/>
          </a:xfrm>
        </p:spPr>
        <p:txBody>
          <a:bodyPr>
            <a:normAutofit/>
          </a:bodyPr>
          <a:lstStyle/>
          <a:p>
            <a:pPr marL="0" indent="0" algn="ctr" rtl="1">
              <a:buNone/>
            </a:pPr>
            <a:r>
              <a:rPr lang="fa-IR" sz="5400" b="1" dirty="0">
                <a:solidFill>
                  <a:schemeClr val="accent2">
                    <a:lumMod val="60000"/>
                    <a:lumOff val="40000"/>
                  </a:schemeClr>
                </a:solidFill>
              </a:rPr>
              <a:t>روش های تنفس دهی به بیمار؟؟</a:t>
            </a:r>
          </a:p>
        </p:txBody>
      </p:sp>
    </p:spTree>
    <p:extLst>
      <p:ext uri="{BB962C8B-B14F-4D97-AF65-F5344CB8AC3E}">
        <p14:creationId xmlns:p14="http://schemas.microsoft.com/office/powerpoint/2010/main" val="3886676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روش های تنفس دهی به بیمار:</a:t>
            </a:r>
          </a:p>
        </p:txBody>
      </p:sp>
      <p:sp>
        <p:nvSpPr>
          <p:cNvPr id="3" name="Content Placeholder 2"/>
          <p:cNvSpPr>
            <a:spLocks noGrp="1"/>
          </p:cNvSpPr>
          <p:nvPr>
            <p:ph idx="1"/>
          </p:nvPr>
        </p:nvSpPr>
        <p:spPr>
          <a:xfrm>
            <a:off x="601671" y="1417638"/>
            <a:ext cx="8398774" cy="4301937"/>
          </a:xfrm>
        </p:spPr>
        <p:txBody>
          <a:bodyPr/>
          <a:lstStyle/>
          <a:p>
            <a:pPr algn="r" rtl="1"/>
            <a:r>
              <a:rPr lang="fa-IR" b="1" dirty="0" err="1">
                <a:solidFill>
                  <a:schemeClr val="accent2">
                    <a:lumMod val="75000"/>
                  </a:schemeClr>
                </a:solidFill>
              </a:rPr>
              <a:t>اینتوباسیون</a:t>
            </a:r>
            <a:r>
              <a:rPr lang="fa-IR" b="1" dirty="0">
                <a:solidFill>
                  <a:schemeClr val="accent2">
                    <a:lumMod val="75000"/>
                  </a:schemeClr>
                </a:solidFill>
              </a:rPr>
              <a:t>: </a:t>
            </a:r>
            <a:r>
              <a:rPr lang="fa-IR" dirty="0"/>
              <a:t>در این حالت توسط </a:t>
            </a:r>
            <a:r>
              <a:rPr lang="fa-IR" dirty="0" err="1"/>
              <a:t>لارینگوسکوپ</a:t>
            </a:r>
            <a:r>
              <a:rPr lang="fa-IR" dirty="0"/>
              <a:t> درون ریه لوله گذاری انجام شده و حجم های تنفسی از این طریق به بیمار داده میشوند.</a:t>
            </a:r>
          </a:p>
          <a:p>
            <a:pPr algn="r" rtl="1"/>
            <a:r>
              <a:rPr lang="fa-IR" b="1" dirty="0" err="1">
                <a:solidFill>
                  <a:schemeClr val="accent2">
                    <a:lumMod val="75000"/>
                  </a:schemeClr>
                </a:solidFill>
              </a:rPr>
              <a:t>تراکئوستومی</a:t>
            </a:r>
            <a:r>
              <a:rPr lang="fa-IR" b="1" dirty="0">
                <a:solidFill>
                  <a:schemeClr val="accent2">
                    <a:lumMod val="75000"/>
                  </a:schemeClr>
                </a:solidFill>
              </a:rPr>
              <a:t>: </a:t>
            </a:r>
            <a:r>
              <a:rPr lang="fa-IR" dirty="0"/>
              <a:t>در این حالت یک جراحی کوچک در گلو ایجاد میشود و لوله گذاری مستقیما در مسیر نای انجام میشود.</a:t>
            </a:r>
          </a:p>
          <a:p>
            <a:pPr marL="0" indent="0" algn="r" rtl="1">
              <a:buNone/>
            </a:pPr>
            <a:endParaRPr lang="fa-IR" dirty="0"/>
          </a:p>
          <a:p>
            <a:pPr algn="r" rtl="1"/>
            <a:r>
              <a:rPr lang="fa-IR" b="1" dirty="0">
                <a:solidFill>
                  <a:schemeClr val="accent2">
                    <a:lumMod val="75000"/>
                  </a:schemeClr>
                </a:solidFill>
              </a:rPr>
              <a:t>ماسک: </a:t>
            </a:r>
            <a:r>
              <a:rPr lang="fa-IR" dirty="0"/>
              <a:t>این روش در تهویه </a:t>
            </a:r>
            <a:r>
              <a:rPr lang="fa-IR" dirty="0" err="1"/>
              <a:t>غیرتهاجمی</a:t>
            </a:r>
            <a:r>
              <a:rPr lang="fa-IR" dirty="0"/>
              <a:t> انجام میشود و شرط آن این است که بیمار هوشیاری لازم را جهت استفاده از این روش داشته باشد.</a:t>
            </a:r>
          </a:p>
        </p:txBody>
      </p:sp>
    </p:spTree>
    <p:extLst>
      <p:ext uri="{BB962C8B-B14F-4D97-AF65-F5344CB8AC3E}">
        <p14:creationId xmlns:p14="http://schemas.microsoft.com/office/powerpoint/2010/main" val="2807386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3310" y="69490"/>
            <a:ext cx="6710784" cy="1143000"/>
          </a:xfrm>
        </p:spPr>
        <p:txBody>
          <a:bodyPr/>
          <a:lstStyle/>
          <a:p>
            <a:pPr algn="r" rtl="1"/>
            <a:r>
              <a:rPr lang="fa-IR" dirty="0"/>
              <a:t>پارامترهای تنظیمی در دستگاه ونتیلاتور:</a:t>
            </a:r>
          </a:p>
        </p:txBody>
      </p:sp>
      <p:sp>
        <p:nvSpPr>
          <p:cNvPr id="3" name="Content Placeholder 2"/>
          <p:cNvSpPr>
            <a:spLocks noGrp="1"/>
          </p:cNvSpPr>
          <p:nvPr>
            <p:ph idx="1"/>
          </p:nvPr>
        </p:nvSpPr>
        <p:spPr>
          <a:xfrm>
            <a:off x="143556" y="833015"/>
            <a:ext cx="8551480" cy="5344675"/>
          </a:xfrm>
        </p:spPr>
        <p:txBody>
          <a:bodyPr>
            <a:normAutofit/>
          </a:bodyPr>
          <a:lstStyle/>
          <a:p>
            <a:pPr algn="r" rtl="1"/>
            <a:r>
              <a:rPr lang="fa-IR" dirty="0">
                <a:solidFill>
                  <a:schemeClr val="accent2">
                    <a:lumMod val="75000"/>
                  </a:schemeClr>
                </a:solidFill>
              </a:rPr>
              <a:t>حجم جاری یا </a:t>
            </a:r>
            <a:r>
              <a:rPr lang="en-US" dirty="0">
                <a:solidFill>
                  <a:schemeClr val="accent2">
                    <a:lumMod val="75000"/>
                  </a:schemeClr>
                </a:solidFill>
              </a:rPr>
              <a:t>TV</a:t>
            </a:r>
            <a:r>
              <a:rPr lang="fa-IR" dirty="0">
                <a:solidFill>
                  <a:schemeClr val="accent2">
                    <a:lumMod val="75000"/>
                  </a:schemeClr>
                </a:solidFill>
              </a:rPr>
              <a:t> (</a:t>
            </a:r>
            <a:r>
              <a:rPr lang="en-US" dirty="0">
                <a:solidFill>
                  <a:schemeClr val="accent2">
                    <a:lumMod val="75000"/>
                  </a:schemeClr>
                </a:solidFill>
              </a:rPr>
              <a:t>Tidal volume</a:t>
            </a:r>
            <a:r>
              <a:rPr lang="fa-IR" dirty="0">
                <a:solidFill>
                  <a:schemeClr val="accent2">
                    <a:lumMod val="75000"/>
                  </a:schemeClr>
                </a:solidFill>
              </a:rPr>
              <a:t>): </a:t>
            </a:r>
            <a:r>
              <a:rPr lang="fa-IR" dirty="0"/>
              <a:t>حجمی که در یک دم و بازدم عادی وارد ریه میشود و برروی دستگاه قابل تنظیم است.</a:t>
            </a:r>
          </a:p>
          <a:p>
            <a:pPr algn="r" rtl="1"/>
            <a:endParaRPr lang="fa-IR" dirty="0"/>
          </a:p>
          <a:p>
            <a:pPr algn="r" rtl="1"/>
            <a:r>
              <a:rPr lang="fa-IR" dirty="0">
                <a:solidFill>
                  <a:schemeClr val="accent2">
                    <a:lumMod val="75000"/>
                  </a:schemeClr>
                </a:solidFill>
              </a:rPr>
              <a:t>تعداد تنفس </a:t>
            </a:r>
            <a:r>
              <a:rPr lang="en-US" dirty="0">
                <a:solidFill>
                  <a:schemeClr val="accent2">
                    <a:lumMod val="75000"/>
                  </a:schemeClr>
                </a:solidFill>
              </a:rPr>
              <a:t>RR</a:t>
            </a:r>
            <a:r>
              <a:rPr lang="fa-IR" dirty="0">
                <a:solidFill>
                  <a:schemeClr val="accent2">
                    <a:lumMod val="75000"/>
                  </a:schemeClr>
                </a:solidFill>
              </a:rPr>
              <a:t> (</a:t>
            </a:r>
            <a:r>
              <a:rPr lang="en-US" dirty="0">
                <a:solidFill>
                  <a:schemeClr val="accent2">
                    <a:lumMod val="75000"/>
                  </a:schemeClr>
                </a:solidFill>
              </a:rPr>
              <a:t>Respiratory Rate</a:t>
            </a:r>
            <a:r>
              <a:rPr lang="fa-IR" dirty="0">
                <a:solidFill>
                  <a:schemeClr val="accent2">
                    <a:lumMod val="75000"/>
                  </a:schemeClr>
                </a:solidFill>
              </a:rPr>
              <a:t>): </a:t>
            </a:r>
            <a:r>
              <a:rPr lang="fa-IR" dirty="0"/>
              <a:t>تعداد تنفس در دقیقه را گویند.</a:t>
            </a:r>
          </a:p>
          <a:p>
            <a:pPr algn="r" rtl="1"/>
            <a:endParaRPr lang="fa-IR" dirty="0"/>
          </a:p>
          <a:p>
            <a:pPr algn="r" rtl="1"/>
            <a:r>
              <a:rPr lang="en-US" dirty="0">
                <a:solidFill>
                  <a:schemeClr val="accent2">
                    <a:lumMod val="75000"/>
                  </a:schemeClr>
                </a:solidFill>
              </a:rPr>
              <a:t>Fio2</a:t>
            </a:r>
            <a:r>
              <a:rPr lang="fa-IR" dirty="0">
                <a:solidFill>
                  <a:schemeClr val="accent2">
                    <a:lumMod val="75000"/>
                  </a:schemeClr>
                </a:solidFill>
              </a:rPr>
              <a:t> (</a:t>
            </a:r>
            <a:r>
              <a:rPr lang="en-US" dirty="0">
                <a:solidFill>
                  <a:schemeClr val="accent2">
                    <a:lumMod val="75000"/>
                  </a:schemeClr>
                </a:solidFill>
              </a:rPr>
              <a:t>fractional inspired oxygen</a:t>
            </a:r>
            <a:r>
              <a:rPr lang="fa-IR" dirty="0">
                <a:solidFill>
                  <a:schemeClr val="accent2">
                    <a:lumMod val="75000"/>
                  </a:schemeClr>
                </a:solidFill>
              </a:rPr>
              <a:t>): </a:t>
            </a:r>
            <a:r>
              <a:rPr lang="fa-IR" dirty="0"/>
              <a:t>درصد اکسیژن دمی که در دستگاه ونتیلاتور از 21 تا 100 درصد قابل تنظیم است.</a:t>
            </a:r>
          </a:p>
          <a:p>
            <a:pPr algn="r" rtl="1"/>
            <a:endParaRPr lang="fa-IR" dirty="0"/>
          </a:p>
          <a:p>
            <a:pPr algn="r" rtl="1"/>
            <a:r>
              <a:rPr lang="en-US" dirty="0" err="1">
                <a:solidFill>
                  <a:schemeClr val="accent2">
                    <a:lumMod val="75000"/>
                  </a:schemeClr>
                </a:solidFill>
              </a:rPr>
              <a:t>Ti</a:t>
            </a:r>
            <a:r>
              <a:rPr lang="fa-IR" dirty="0">
                <a:solidFill>
                  <a:schemeClr val="accent2">
                    <a:lumMod val="75000"/>
                  </a:schemeClr>
                </a:solidFill>
              </a:rPr>
              <a:t> (</a:t>
            </a:r>
            <a:r>
              <a:rPr lang="en-US" dirty="0">
                <a:solidFill>
                  <a:schemeClr val="accent2">
                    <a:lumMod val="75000"/>
                  </a:schemeClr>
                </a:solidFill>
              </a:rPr>
              <a:t>Time Inspiratory</a:t>
            </a:r>
            <a:r>
              <a:rPr lang="fa-IR" dirty="0">
                <a:solidFill>
                  <a:schemeClr val="accent2">
                    <a:lumMod val="75000"/>
                  </a:schemeClr>
                </a:solidFill>
              </a:rPr>
              <a:t>):</a:t>
            </a:r>
            <a:r>
              <a:rPr lang="fa-IR" dirty="0"/>
              <a:t>زمان دم</a:t>
            </a:r>
          </a:p>
          <a:p>
            <a:pPr algn="r" rtl="1"/>
            <a:endParaRPr lang="fa-IR" dirty="0"/>
          </a:p>
          <a:p>
            <a:pPr algn="r" rtl="1"/>
            <a:endParaRPr lang="fa-IR" dirty="0"/>
          </a:p>
        </p:txBody>
      </p:sp>
    </p:spTree>
    <p:extLst>
      <p:ext uri="{BB962C8B-B14F-4D97-AF65-F5344CB8AC3E}">
        <p14:creationId xmlns:p14="http://schemas.microsoft.com/office/powerpoint/2010/main" val="2794308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پارامترهای تنظیمی در دستگاه ونتیلاتور</a:t>
            </a:r>
          </a:p>
        </p:txBody>
      </p:sp>
      <p:sp>
        <p:nvSpPr>
          <p:cNvPr id="3" name="Content Placeholder 2"/>
          <p:cNvSpPr>
            <a:spLocks noGrp="1"/>
          </p:cNvSpPr>
          <p:nvPr>
            <p:ph idx="1"/>
          </p:nvPr>
        </p:nvSpPr>
        <p:spPr>
          <a:xfrm>
            <a:off x="296259" y="985719"/>
            <a:ext cx="8398775" cy="5344675"/>
          </a:xfrm>
        </p:spPr>
        <p:txBody>
          <a:bodyPr>
            <a:normAutofit/>
          </a:bodyPr>
          <a:lstStyle/>
          <a:p>
            <a:pPr algn="r" rtl="1"/>
            <a:r>
              <a:rPr lang="en-US" dirty="0">
                <a:solidFill>
                  <a:schemeClr val="accent2">
                    <a:lumMod val="75000"/>
                  </a:schemeClr>
                </a:solidFill>
              </a:rPr>
              <a:t>I:E</a:t>
            </a:r>
            <a:r>
              <a:rPr lang="fa-IR" dirty="0">
                <a:solidFill>
                  <a:schemeClr val="accent2">
                    <a:lumMod val="75000"/>
                  </a:schemeClr>
                </a:solidFill>
              </a:rPr>
              <a:t>: </a:t>
            </a:r>
            <a:r>
              <a:rPr lang="fa-IR" dirty="0"/>
              <a:t>نسبت زمان دم به بازدم را نمایش می دهد.</a:t>
            </a:r>
          </a:p>
          <a:p>
            <a:pPr algn="r" rtl="1"/>
            <a:endParaRPr lang="fa-IR" dirty="0"/>
          </a:p>
          <a:p>
            <a:pPr marL="0" indent="0" algn="r" rtl="1">
              <a:buNone/>
            </a:pPr>
            <a:r>
              <a:rPr lang="en-US" dirty="0">
                <a:solidFill>
                  <a:schemeClr val="accent2">
                    <a:lumMod val="75000"/>
                  </a:schemeClr>
                </a:solidFill>
              </a:rPr>
              <a:t>PEEP</a:t>
            </a:r>
            <a:r>
              <a:rPr lang="fa-IR" dirty="0">
                <a:solidFill>
                  <a:schemeClr val="accent2">
                    <a:lumMod val="75000"/>
                  </a:schemeClr>
                </a:solidFill>
              </a:rPr>
              <a:t> : </a:t>
            </a:r>
            <a:r>
              <a:rPr lang="fa-IR" dirty="0"/>
              <a:t>فشار مثبت انتهای </a:t>
            </a:r>
            <a:r>
              <a:rPr lang="fa-IR" dirty="0" err="1"/>
              <a:t>بازدمی</a:t>
            </a:r>
            <a:r>
              <a:rPr lang="fa-IR" dirty="0"/>
              <a:t> را گویند که جهت جلوگیری از </a:t>
            </a:r>
            <a:r>
              <a:rPr lang="fa-IR" dirty="0" err="1"/>
              <a:t>کلاپس</a:t>
            </a:r>
            <a:r>
              <a:rPr lang="fa-IR" dirty="0"/>
              <a:t> ریه بر روی دستگاه تنظیم می شود.</a:t>
            </a:r>
          </a:p>
        </p:txBody>
      </p:sp>
    </p:spTree>
    <p:extLst>
      <p:ext uri="{BB962C8B-B14F-4D97-AF65-F5344CB8AC3E}">
        <p14:creationId xmlns:p14="http://schemas.microsoft.com/office/powerpoint/2010/main" val="3366737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پارامترهای تنظیمی در دستگاه ونتیلاتور</a:t>
            </a:r>
          </a:p>
        </p:txBody>
      </p:sp>
      <p:sp>
        <p:nvSpPr>
          <p:cNvPr id="3" name="Content Placeholder 2"/>
          <p:cNvSpPr>
            <a:spLocks noGrp="1"/>
          </p:cNvSpPr>
          <p:nvPr>
            <p:ph idx="1"/>
          </p:nvPr>
        </p:nvSpPr>
        <p:spPr>
          <a:xfrm>
            <a:off x="296259" y="985719"/>
            <a:ext cx="8398775" cy="5344675"/>
          </a:xfrm>
        </p:spPr>
        <p:txBody>
          <a:bodyPr>
            <a:normAutofit/>
          </a:bodyPr>
          <a:lstStyle/>
          <a:p>
            <a:pPr algn="r" rtl="1"/>
            <a:endParaRPr lang="fa-IR" dirty="0"/>
          </a:p>
          <a:p>
            <a:pPr marL="0" indent="0" algn="r" rtl="1">
              <a:buNone/>
            </a:pPr>
            <a:endParaRPr lang="en-US" dirty="0">
              <a:solidFill>
                <a:schemeClr val="accent2">
                  <a:lumMod val="75000"/>
                </a:schemeClr>
              </a:solidFill>
            </a:endParaRPr>
          </a:p>
          <a:p>
            <a:pPr marL="0" indent="0" algn="r" rtl="1">
              <a:buNone/>
            </a:pPr>
            <a:endParaRPr lang="en-US" dirty="0">
              <a:solidFill>
                <a:schemeClr val="accent2">
                  <a:lumMod val="75000"/>
                </a:schemeClr>
              </a:solidFill>
            </a:endParaRPr>
          </a:p>
          <a:p>
            <a:pPr marL="0" indent="0" algn="r" rtl="1">
              <a:buNone/>
            </a:pPr>
            <a:endParaRPr lang="en-US" dirty="0">
              <a:solidFill>
                <a:schemeClr val="accent2">
                  <a:lumMod val="75000"/>
                </a:schemeClr>
              </a:solidFill>
            </a:endParaRPr>
          </a:p>
          <a:p>
            <a:pPr marL="0" indent="0" algn="r" rtl="1">
              <a:buNone/>
            </a:pPr>
            <a:endParaRPr lang="fa-IR" dirty="0"/>
          </a:p>
        </p:txBody>
      </p:sp>
      <p:pic>
        <p:nvPicPr>
          <p:cNvPr id="4" name="Picture 3"/>
          <p:cNvPicPr>
            <a:picLocks noChangeAspect="1"/>
          </p:cNvPicPr>
          <p:nvPr/>
        </p:nvPicPr>
        <p:blipFill>
          <a:blip r:embed="rId2"/>
          <a:stretch>
            <a:fillRect/>
          </a:stretch>
        </p:blipFill>
        <p:spPr>
          <a:xfrm>
            <a:off x="4993250" y="1455966"/>
            <a:ext cx="3848100" cy="923925"/>
          </a:xfrm>
          <a:prstGeom prst="rect">
            <a:avLst/>
          </a:prstGeom>
        </p:spPr>
      </p:pic>
      <p:pic>
        <p:nvPicPr>
          <p:cNvPr id="5" name="Picture 4"/>
          <p:cNvPicPr>
            <a:picLocks noChangeAspect="1"/>
          </p:cNvPicPr>
          <p:nvPr/>
        </p:nvPicPr>
        <p:blipFill>
          <a:blip r:embed="rId3"/>
          <a:stretch>
            <a:fillRect/>
          </a:stretch>
        </p:blipFill>
        <p:spPr>
          <a:xfrm>
            <a:off x="102193" y="3090972"/>
            <a:ext cx="8697795" cy="1266820"/>
          </a:xfrm>
          <a:prstGeom prst="rect">
            <a:avLst/>
          </a:prstGeom>
        </p:spPr>
      </p:pic>
      <p:pic>
        <p:nvPicPr>
          <p:cNvPr id="6" name="Picture 5"/>
          <p:cNvPicPr>
            <a:picLocks noChangeAspect="1"/>
          </p:cNvPicPr>
          <p:nvPr/>
        </p:nvPicPr>
        <p:blipFill>
          <a:blip r:embed="rId4"/>
          <a:stretch>
            <a:fillRect/>
          </a:stretch>
        </p:blipFill>
        <p:spPr>
          <a:xfrm>
            <a:off x="4985136" y="2573325"/>
            <a:ext cx="3762375" cy="352425"/>
          </a:xfrm>
          <a:prstGeom prst="rect">
            <a:avLst/>
          </a:prstGeom>
        </p:spPr>
      </p:pic>
    </p:spTree>
    <p:extLst>
      <p:ext uri="{BB962C8B-B14F-4D97-AF65-F5344CB8AC3E}">
        <p14:creationId xmlns:p14="http://schemas.microsoft.com/office/powerpoint/2010/main" val="3261200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752201" y="549588"/>
            <a:ext cx="3200400" cy="361950"/>
          </a:xfrm>
          <a:prstGeom prst="rect">
            <a:avLst/>
          </a:prstGeom>
        </p:spPr>
      </p:pic>
      <p:sp>
        <p:nvSpPr>
          <p:cNvPr id="2" name="Title 1"/>
          <p:cNvSpPr>
            <a:spLocks noGrp="1"/>
          </p:cNvSpPr>
          <p:nvPr>
            <p:ph type="title"/>
          </p:nvPr>
        </p:nvSpPr>
        <p:spPr/>
        <p:txBody>
          <a:bodyPr/>
          <a:lstStyle/>
          <a:p>
            <a:endParaRPr lang="fa-IR" dirty="0"/>
          </a:p>
        </p:txBody>
      </p:sp>
      <p:pic>
        <p:nvPicPr>
          <p:cNvPr id="4" name="Content Placeholder 3"/>
          <p:cNvPicPr>
            <a:picLocks noGrp="1" noChangeAspect="1"/>
          </p:cNvPicPr>
          <p:nvPr>
            <p:ph idx="1"/>
          </p:nvPr>
        </p:nvPicPr>
        <p:blipFill>
          <a:blip r:embed="rId3"/>
          <a:stretch>
            <a:fillRect/>
          </a:stretch>
        </p:blipFill>
        <p:spPr>
          <a:xfrm>
            <a:off x="143555" y="1138425"/>
            <a:ext cx="8847740" cy="868050"/>
          </a:xfrm>
          <a:prstGeom prst="rect">
            <a:avLst/>
          </a:prstGeom>
        </p:spPr>
      </p:pic>
      <p:pic>
        <p:nvPicPr>
          <p:cNvPr id="6" name="Picture 5"/>
          <p:cNvPicPr>
            <a:picLocks noChangeAspect="1"/>
          </p:cNvPicPr>
          <p:nvPr/>
        </p:nvPicPr>
        <p:blipFill>
          <a:blip r:embed="rId4"/>
          <a:stretch>
            <a:fillRect/>
          </a:stretch>
        </p:blipFill>
        <p:spPr>
          <a:xfrm>
            <a:off x="2408926" y="2233362"/>
            <a:ext cx="6543675" cy="342900"/>
          </a:xfrm>
          <a:prstGeom prst="rect">
            <a:avLst/>
          </a:prstGeom>
        </p:spPr>
      </p:pic>
      <p:pic>
        <p:nvPicPr>
          <p:cNvPr id="7" name="Picture 6"/>
          <p:cNvPicPr>
            <a:picLocks noChangeAspect="1"/>
          </p:cNvPicPr>
          <p:nvPr/>
        </p:nvPicPr>
        <p:blipFill>
          <a:blip r:embed="rId5"/>
          <a:stretch>
            <a:fillRect/>
          </a:stretch>
        </p:blipFill>
        <p:spPr>
          <a:xfrm>
            <a:off x="1646926" y="2803149"/>
            <a:ext cx="7305675" cy="304800"/>
          </a:xfrm>
          <a:prstGeom prst="rect">
            <a:avLst/>
          </a:prstGeom>
        </p:spPr>
      </p:pic>
      <p:pic>
        <p:nvPicPr>
          <p:cNvPr id="8" name="Picture 7"/>
          <p:cNvPicPr>
            <a:picLocks noChangeAspect="1"/>
          </p:cNvPicPr>
          <p:nvPr/>
        </p:nvPicPr>
        <p:blipFill>
          <a:blip r:embed="rId6"/>
          <a:stretch>
            <a:fillRect/>
          </a:stretch>
        </p:blipFill>
        <p:spPr>
          <a:xfrm>
            <a:off x="182248" y="3268536"/>
            <a:ext cx="8809047" cy="866080"/>
          </a:xfrm>
          <a:prstGeom prst="rect">
            <a:avLst/>
          </a:prstGeom>
        </p:spPr>
      </p:pic>
      <p:pic>
        <p:nvPicPr>
          <p:cNvPr id="9" name="Picture 8"/>
          <p:cNvPicPr>
            <a:picLocks noChangeAspect="1"/>
          </p:cNvPicPr>
          <p:nvPr/>
        </p:nvPicPr>
        <p:blipFill>
          <a:blip r:embed="rId7"/>
          <a:stretch>
            <a:fillRect/>
          </a:stretch>
        </p:blipFill>
        <p:spPr>
          <a:xfrm>
            <a:off x="4543120" y="4318831"/>
            <a:ext cx="4448175" cy="333375"/>
          </a:xfrm>
          <a:prstGeom prst="rect">
            <a:avLst/>
          </a:prstGeom>
        </p:spPr>
      </p:pic>
      <p:pic>
        <p:nvPicPr>
          <p:cNvPr id="10" name="Picture 9"/>
          <p:cNvPicPr>
            <a:picLocks noChangeAspect="1"/>
          </p:cNvPicPr>
          <p:nvPr/>
        </p:nvPicPr>
        <p:blipFill>
          <a:blip r:embed="rId8"/>
          <a:stretch>
            <a:fillRect/>
          </a:stretch>
        </p:blipFill>
        <p:spPr>
          <a:xfrm>
            <a:off x="182248" y="4866238"/>
            <a:ext cx="8840422" cy="379758"/>
          </a:xfrm>
          <a:prstGeom prst="rect">
            <a:avLst/>
          </a:prstGeom>
        </p:spPr>
      </p:pic>
    </p:spTree>
    <p:extLst>
      <p:ext uri="{BB962C8B-B14F-4D97-AF65-F5344CB8AC3E}">
        <p14:creationId xmlns:p14="http://schemas.microsoft.com/office/powerpoint/2010/main" val="248074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50931" y="735352"/>
            <a:ext cx="8994039" cy="458115"/>
          </a:xfrm>
          <a:prstGeom prst="rect">
            <a:avLst/>
          </a:prstGeom>
        </p:spPr>
      </p:pic>
      <p:pic>
        <p:nvPicPr>
          <p:cNvPr id="5" name="Picture 4"/>
          <p:cNvPicPr>
            <a:picLocks noChangeAspect="1"/>
          </p:cNvPicPr>
          <p:nvPr/>
        </p:nvPicPr>
        <p:blipFill>
          <a:blip r:embed="rId3"/>
          <a:stretch>
            <a:fillRect/>
          </a:stretch>
        </p:blipFill>
        <p:spPr>
          <a:xfrm>
            <a:off x="7559313" y="291698"/>
            <a:ext cx="1466850" cy="323850"/>
          </a:xfrm>
          <a:prstGeom prst="rect">
            <a:avLst/>
          </a:prstGeom>
        </p:spPr>
      </p:pic>
      <p:pic>
        <p:nvPicPr>
          <p:cNvPr id="6" name="Picture 5"/>
          <p:cNvPicPr>
            <a:picLocks noChangeAspect="1"/>
          </p:cNvPicPr>
          <p:nvPr/>
        </p:nvPicPr>
        <p:blipFill>
          <a:blip r:embed="rId4"/>
          <a:stretch>
            <a:fillRect/>
          </a:stretch>
        </p:blipFill>
        <p:spPr>
          <a:xfrm>
            <a:off x="7282845" y="1517610"/>
            <a:ext cx="1762125" cy="314325"/>
          </a:xfrm>
          <a:prstGeom prst="rect">
            <a:avLst/>
          </a:prstGeom>
        </p:spPr>
      </p:pic>
      <p:pic>
        <p:nvPicPr>
          <p:cNvPr id="7" name="Picture 6"/>
          <p:cNvPicPr>
            <a:picLocks noChangeAspect="1"/>
          </p:cNvPicPr>
          <p:nvPr/>
        </p:nvPicPr>
        <p:blipFill>
          <a:blip r:embed="rId5"/>
          <a:stretch>
            <a:fillRect/>
          </a:stretch>
        </p:blipFill>
        <p:spPr>
          <a:xfrm>
            <a:off x="136390" y="1931907"/>
            <a:ext cx="8961672" cy="754750"/>
          </a:xfrm>
          <a:prstGeom prst="rect">
            <a:avLst/>
          </a:prstGeom>
        </p:spPr>
      </p:pic>
      <p:pic>
        <p:nvPicPr>
          <p:cNvPr id="8" name="Picture 7"/>
          <p:cNvPicPr>
            <a:picLocks noChangeAspect="1"/>
          </p:cNvPicPr>
          <p:nvPr/>
        </p:nvPicPr>
        <p:blipFill>
          <a:blip r:embed="rId6"/>
          <a:stretch>
            <a:fillRect/>
          </a:stretch>
        </p:blipFill>
        <p:spPr>
          <a:xfrm>
            <a:off x="3491895" y="2991376"/>
            <a:ext cx="5553075" cy="419100"/>
          </a:xfrm>
          <a:prstGeom prst="rect">
            <a:avLst/>
          </a:prstGeom>
        </p:spPr>
      </p:pic>
      <p:pic>
        <p:nvPicPr>
          <p:cNvPr id="9" name="Picture 8"/>
          <p:cNvPicPr>
            <a:picLocks noChangeAspect="1"/>
          </p:cNvPicPr>
          <p:nvPr/>
        </p:nvPicPr>
        <p:blipFill>
          <a:blip r:embed="rId7"/>
          <a:stretch>
            <a:fillRect/>
          </a:stretch>
        </p:blipFill>
        <p:spPr>
          <a:xfrm>
            <a:off x="1472838" y="3529457"/>
            <a:ext cx="7553325" cy="371475"/>
          </a:xfrm>
          <a:prstGeom prst="rect">
            <a:avLst/>
          </a:prstGeom>
        </p:spPr>
      </p:pic>
      <p:pic>
        <p:nvPicPr>
          <p:cNvPr id="10" name="Picture 9"/>
          <p:cNvPicPr>
            <a:picLocks noChangeAspect="1"/>
          </p:cNvPicPr>
          <p:nvPr/>
        </p:nvPicPr>
        <p:blipFill>
          <a:blip r:embed="rId8"/>
          <a:stretch>
            <a:fillRect/>
          </a:stretch>
        </p:blipFill>
        <p:spPr>
          <a:xfrm>
            <a:off x="0" y="4685894"/>
            <a:ext cx="9047131" cy="1889030"/>
          </a:xfrm>
          <a:prstGeom prst="rect">
            <a:avLst/>
          </a:prstGeom>
        </p:spPr>
      </p:pic>
      <p:pic>
        <p:nvPicPr>
          <p:cNvPr id="11" name="Picture 10"/>
          <p:cNvPicPr>
            <a:picLocks noChangeAspect="1"/>
          </p:cNvPicPr>
          <p:nvPr/>
        </p:nvPicPr>
        <p:blipFill>
          <a:blip r:embed="rId9"/>
          <a:stretch>
            <a:fillRect/>
          </a:stretch>
        </p:blipFill>
        <p:spPr>
          <a:xfrm>
            <a:off x="2844438" y="4069109"/>
            <a:ext cx="6181725" cy="514350"/>
          </a:xfrm>
          <a:prstGeom prst="rect">
            <a:avLst/>
          </a:prstGeom>
        </p:spPr>
      </p:pic>
    </p:spTree>
    <p:extLst>
      <p:ext uri="{BB962C8B-B14F-4D97-AF65-F5344CB8AC3E}">
        <p14:creationId xmlns:p14="http://schemas.microsoft.com/office/powerpoint/2010/main" val="4095403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4" name="Content Placeholder 3"/>
          <p:cNvPicPr>
            <a:picLocks noGrp="1" noChangeAspect="1"/>
          </p:cNvPicPr>
          <p:nvPr>
            <p:ph idx="1"/>
          </p:nvPr>
        </p:nvPicPr>
        <p:blipFill>
          <a:blip r:embed="rId2"/>
          <a:stretch>
            <a:fillRect/>
          </a:stretch>
        </p:blipFill>
        <p:spPr>
          <a:xfrm>
            <a:off x="-12397" y="1138425"/>
            <a:ext cx="9156397" cy="3748051"/>
          </a:xfrm>
          <a:prstGeom prst="rect">
            <a:avLst/>
          </a:prstGeom>
        </p:spPr>
      </p:pic>
    </p:spTree>
    <p:extLst>
      <p:ext uri="{BB962C8B-B14F-4D97-AF65-F5344CB8AC3E}">
        <p14:creationId xmlns:p14="http://schemas.microsoft.com/office/powerpoint/2010/main" val="2831865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pic>
        <p:nvPicPr>
          <p:cNvPr id="4" name="Picture 3"/>
          <p:cNvPicPr>
            <a:picLocks noChangeAspect="1"/>
          </p:cNvPicPr>
          <p:nvPr/>
        </p:nvPicPr>
        <p:blipFill>
          <a:blip r:embed="rId2"/>
          <a:stretch>
            <a:fillRect/>
          </a:stretch>
        </p:blipFill>
        <p:spPr>
          <a:xfrm>
            <a:off x="907080" y="1138425"/>
            <a:ext cx="7765315" cy="3277935"/>
          </a:xfrm>
          <a:prstGeom prst="rect">
            <a:avLst/>
          </a:prstGeom>
        </p:spPr>
      </p:pic>
    </p:spTree>
    <p:extLst>
      <p:ext uri="{BB962C8B-B14F-4D97-AF65-F5344CB8AC3E}">
        <p14:creationId xmlns:p14="http://schemas.microsoft.com/office/powerpoint/2010/main" val="1780867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4" name="Content Placeholder 3"/>
          <p:cNvPicPr>
            <a:picLocks noGrp="1" noChangeAspect="1"/>
          </p:cNvPicPr>
          <p:nvPr>
            <p:ph idx="1"/>
          </p:nvPr>
        </p:nvPicPr>
        <p:blipFill>
          <a:blip r:embed="rId2"/>
          <a:stretch>
            <a:fillRect/>
          </a:stretch>
        </p:blipFill>
        <p:spPr>
          <a:xfrm>
            <a:off x="143555" y="1596540"/>
            <a:ext cx="8838748" cy="1679755"/>
          </a:xfrm>
          <a:prstGeom prst="rect">
            <a:avLst/>
          </a:prstGeom>
        </p:spPr>
      </p:pic>
    </p:spTree>
    <p:extLst>
      <p:ext uri="{BB962C8B-B14F-4D97-AF65-F5344CB8AC3E}">
        <p14:creationId xmlns:p14="http://schemas.microsoft.com/office/powerpoint/2010/main" val="2725722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490" y="2054655"/>
            <a:ext cx="7635249" cy="1601115"/>
          </a:xfrm>
        </p:spPr>
        <p:txBody>
          <a:bodyPr>
            <a:normAutofit/>
          </a:bodyPr>
          <a:lstStyle/>
          <a:p>
            <a:pPr algn="ctr"/>
            <a:r>
              <a:rPr lang="fa-IR" sz="4400" b="1" dirty="0">
                <a:solidFill>
                  <a:schemeClr val="accent2">
                    <a:lumMod val="75000"/>
                  </a:schemeClr>
                </a:solidFill>
              </a:rPr>
              <a:t>چه بیمارانی نیاز به ونتیلاتور دارند؟؟</a:t>
            </a:r>
          </a:p>
        </p:txBody>
      </p:sp>
    </p:spTree>
    <p:extLst>
      <p:ext uri="{BB962C8B-B14F-4D97-AF65-F5344CB8AC3E}">
        <p14:creationId xmlns:p14="http://schemas.microsoft.com/office/powerpoint/2010/main" val="3002624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پاسخ</a:t>
            </a:r>
          </a:p>
        </p:txBody>
      </p:sp>
      <p:sp>
        <p:nvSpPr>
          <p:cNvPr id="3" name="Content Placeholder 2"/>
          <p:cNvSpPr>
            <a:spLocks noGrp="1"/>
          </p:cNvSpPr>
          <p:nvPr>
            <p:ph idx="1"/>
          </p:nvPr>
        </p:nvSpPr>
        <p:spPr>
          <a:xfrm>
            <a:off x="1441547" y="1291130"/>
            <a:ext cx="7474309" cy="4581151"/>
          </a:xfrm>
        </p:spPr>
        <p:txBody>
          <a:bodyPr/>
          <a:lstStyle/>
          <a:p>
            <a:pPr algn="ctr" rtl="1"/>
            <a:r>
              <a:rPr lang="fa-IR" dirty="0"/>
              <a:t>به طور کلی هر بیماری که سیستم تنفسی وی نتواند پاسخگوی نیازهای تنفسی </a:t>
            </a:r>
            <a:r>
              <a:rPr lang="fa-IR" dirty="0" err="1"/>
              <a:t>اش</a:t>
            </a:r>
            <a:r>
              <a:rPr lang="fa-IR" dirty="0"/>
              <a:t> باشد نیازمند سیستم کمک تنفسی است</a:t>
            </a:r>
          </a:p>
        </p:txBody>
      </p:sp>
    </p:spTree>
    <p:extLst>
      <p:ext uri="{BB962C8B-B14F-4D97-AF65-F5344CB8AC3E}">
        <p14:creationId xmlns:p14="http://schemas.microsoft.com/office/powerpoint/2010/main" val="629312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dirty="0"/>
              <a:t>نحوه تهویه:</a:t>
            </a:r>
            <a:endParaRPr lang="fa-IR" dirty="0"/>
          </a:p>
        </p:txBody>
      </p:sp>
      <p:sp>
        <p:nvSpPr>
          <p:cNvPr id="3" name="Content Placeholder 2"/>
          <p:cNvSpPr>
            <a:spLocks noGrp="1"/>
          </p:cNvSpPr>
          <p:nvPr>
            <p:ph idx="1"/>
          </p:nvPr>
        </p:nvSpPr>
        <p:spPr>
          <a:xfrm>
            <a:off x="143555" y="1291130"/>
            <a:ext cx="8390539" cy="4428446"/>
          </a:xfrm>
        </p:spPr>
        <p:txBody>
          <a:bodyPr>
            <a:normAutofit fontScale="92500" lnSpcReduction="10000"/>
          </a:bodyPr>
          <a:lstStyle/>
          <a:p>
            <a:pPr algn="r" rtl="1"/>
            <a:r>
              <a:rPr lang="fa-IR" dirty="0"/>
              <a:t>1</a:t>
            </a:r>
            <a:r>
              <a:rPr lang="fa-IR" dirty="0">
                <a:solidFill>
                  <a:schemeClr val="accent2">
                    <a:lumMod val="75000"/>
                  </a:schemeClr>
                </a:solidFill>
              </a:rPr>
              <a:t>-کنترله یا اجباری</a:t>
            </a:r>
            <a:r>
              <a:rPr lang="en-US" dirty="0">
                <a:solidFill>
                  <a:schemeClr val="accent2">
                    <a:lumMod val="75000"/>
                  </a:schemeClr>
                </a:solidFill>
              </a:rPr>
              <a:t> </a:t>
            </a:r>
            <a:r>
              <a:rPr lang="en-US" dirty="0"/>
              <a:t>(Mandatory) </a:t>
            </a:r>
            <a:r>
              <a:rPr lang="fa-IR" dirty="0"/>
              <a:t>ونتیلاتور شروع و پایان دم و کل کار را انجام میدهد و بیمار هیچ نقشی ندارد</a:t>
            </a:r>
          </a:p>
          <a:p>
            <a:pPr algn="r" rtl="1"/>
            <a:endParaRPr lang="fa-IR" dirty="0"/>
          </a:p>
          <a:p>
            <a:pPr algn="r" rtl="1"/>
            <a:r>
              <a:rPr lang="fa-IR" dirty="0"/>
              <a:t>2- </a:t>
            </a:r>
            <a:r>
              <a:rPr lang="fa-IR" dirty="0">
                <a:solidFill>
                  <a:schemeClr val="accent2">
                    <a:lumMod val="75000"/>
                  </a:schemeClr>
                </a:solidFill>
              </a:rPr>
              <a:t>کمکی</a:t>
            </a:r>
            <a:r>
              <a:rPr lang="fa-IR" dirty="0"/>
              <a:t> </a:t>
            </a:r>
            <a:r>
              <a:rPr lang="en-US" dirty="0"/>
              <a:t>(Assist)</a:t>
            </a:r>
            <a:r>
              <a:rPr lang="fa-IR" dirty="0"/>
              <a:t> شروع کننده بیمار بوده و محدود کننده به حجم یا فشار میباشد و در اختیار دستگاه می باشد.</a:t>
            </a:r>
          </a:p>
          <a:p>
            <a:pPr algn="r" rtl="1"/>
            <a:endParaRPr lang="fa-IR" dirty="0"/>
          </a:p>
          <a:p>
            <a:pPr algn="r" rtl="1"/>
            <a:r>
              <a:rPr lang="fa-IR" dirty="0"/>
              <a:t>3- </a:t>
            </a:r>
            <a:r>
              <a:rPr lang="fa-IR" dirty="0">
                <a:solidFill>
                  <a:schemeClr val="accent2">
                    <a:lumMod val="75000"/>
                  </a:schemeClr>
                </a:solidFill>
              </a:rPr>
              <a:t>خودبخودی</a:t>
            </a:r>
            <a:r>
              <a:rPr lang="en-US" dirty="0"/>
              <a:t>(Spontaneous) </a:t>
            </a:r>
            <a:r>
              <a:rPr lang="fa-IR" dirty="0"/>
              <a:t> شروع کننده بیمار بوده و شروع و پایان دم با بیمار میباشد.</a:t>
            </a:r>
          </a:p>
          <a:p>
            <a:pPr algn="r" rtl="1"/>
            <a:endParaRPr lang="fa-IR" dirty="0"/>
          </a:p>
          <a:p>
            <a:pPr algn="r" rtl="1"/>
            <a:r>
              <a:rPr lang="fa-IR" dirty="0"/>
              <a:t>4 - </a:t>
            </a:r>
            <a:r>
              <a:rPr lang="fa-IR" dirty="0" err="1"/>
              <a:t>مدهایی</a:t>
            </a:r>
            <a:r>
              <a:rPr lang="fa-IR" dirty="0"/>
              <a:t> با </a:t>
            </a:r>
            <a:r>
              <a:rPr lang="fa-IR" dirty="0">
                <a:solidFill>
                  <a:schemeClr val="accent2">
                    <a:lumMod val="75000"/>
                  </a:schemeClr>
                </a:solidFill>
              </a:rPr>
              <a:t>پاسخ برگشتی </a:t>
            </a:r>
            <a:r>
              <a:rPr lang="en-US" dirty="0"/>
              <a:t>Bio feed-Back  modes</a:t>
            </a:r>
          </a:p>
          <a:p>
            <a:pPr marL="0" indent="0" algn="r" rtl="1">
              <a:buNone/>
            </a:pPr>
            <a:endParaRPr lang="fa-IR" dirty="0"/>
          </a:p>
          <a:p>
            <a:pPr algn="r" rtl="1"/>
            <a:endParaRPr lang="fa-IR" dirty="0"/>
          </a:p>
        </p:txBody>
      </p:sp>
    </p:spTree>
    <p:extLst>
      <p:ext uri="{BB962C8B-B14F-4D97-AF65-F5344CB8AC3E}">
        <p14:creationId xmlns:p14="http://schemas.microsoft.com/office/powerpoint/2010/main" val="4083649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fa-IR" b="1" i="1" dirty="0"/>
              <a:t>مد ها یا طرح های تهویه ای :</a:t>
            </a:r>
            <a:br>
              <a:rPr lang="fa-IR" dirty="0"/>
            </a:br>
            <a:endParaRPr lang="fa-IR" dirty="0"/>
          </a:p>
        </p:txBody>
      </p:sp>
      <p:pic>
        <p:nvPicPr>
          <p:cNvPr id="4" name="Content Placeholder 3"/>
          <p:cNvPicPr>
            <a:picLocks noGrp="1" noChangeAspect="1"/>
          </p:cNvPicPr>
          <p:nvPr>
            <p:ph idx="1"/>
          </p:nvPr>
        </p:nvPicPr>
        <p:blipFill>
          <a:blip r:embed="rId2"/>
          <a:stretch>
            <a:fillRect/>
          </a:stretch>
        </p:blipFill>
        <p:spPr>
          <a:xfrm>
            <a:off x="601670" y="985720"/>
            <a:ext cx="7932424" cy="2446184"/>
          </a:xfrm>
          <a:prstGeom prst="rect">
            <a:avLst/>
          </a:prstGeom>
        </p:spPr>
      </p:pic>
      <p:sp>
        <p:nvSpPr>
          <p:cNvPr id="5" name="TextBox 4"/>
          <p:cNvSpPr txBox="1"/>
          <p:nvPr/>
        </p:nvSpPr>
        <p:spPr>
          <a:xfrm>
            <a:off x="601670" y="3734410"/>
            <a:ext cx="7932424" cy="1323439"/>
          </a:xfrm>
          <a:prstGeom prst="rect">
            <a:avLst/>
          </a:prstGeom>
          <a:noFill/>
        </p:spPr>
        <p:txBody>
          <a:bodyPr wrap="square" rtlCol="1">
            <a:spAutoFit/>
          </a:bodyPr>
          <a:lstStyle/>
          <a:p>
            <a:pPr algn="r" rtl="1"/>
            <a:r>
              <a:rPr lang="fa-IR" sz="2000" b="1" dirty="0">
                <a:solidFill>
                  <a:schemeClr val="accent2">
                    <a:lumMod val="75000"/>
                  </a:schemeClr>
                </a:solidFill>
              </a:rPr>
              <a:t>مد تهویه کنترل شده فشاری </a:t>
            </a:r>
            <a:r>
              <a:rPr lang="en-US" sz="2000" b="1" dirty="0">
                <a:solidFill>
                  <a:schemeClr val="accent2">
                    <a:lumMod val="75000"/>
                  </a:schemeClr>
                </a:solidFill>
              </a:rPr>
              <a:t>PCV</a:t>
            </a:r>
            <a:r>
              <a:rPr lang="fa-IR" sz="2000" b="1" dirty="0">
                <a:solidFill>
                  <a:schemeClr val="accent2">
                    <a:lumMod val="75000"/>
                  </a:schemeClr>
                </a:solidFill>
              </a:rPr>
              <a:t> : </a:t>
            </a:r>
            <a:r>
              <a:rPr lang="fa-IR" sz="2000" dirty="0"/>
              <a:t>این مد نیز مشابه مد </a:t>
            </a:r>
            <a:r>
              <a:rPr lang="en-US" sz="2000" dirty="0"/>
              <a:t>CMV</a:t>
            </a:r>
            <a:r>
              <a:rPr lang="fa-IR" sz="2000" dirty="0"/>
              <a:t> می باشد با این تفاوت که به جای رسیدن به حجم جاری دستگاه تلاش میکند تا فشاری ریه را به حد از پیش تعیین شده برساند لذا بر روی این مد به جای تنظیم پارامتر</a:t>
            </a:r>
            <a:r>
              <a:rPr lang="en-US" sz="2000" dirty="0"/>
              <a:t>TV</a:t>
            </a:r>
            <a:r>
              <a:rPr lang="fa-IR" sz="2000" dirty="0"/>
              <a:t> پارامتر دیگری به نام </a:t>
            </a:r>
            <a:r>
              <a:rPr lang="en-US" sz="2000" dirty="0"/>
              <a:t>P </a:t>
            </a:r>
            <a:r>
              <a:rPr lang="fa-IR" sz="2000" dirty="0"/>
              <a:t> یا </a:t>
            </a:r>
            <a:r>
              <a:rPr lang="en-US" sz="2000" dirty="0"/>
              <a:t>PIP</a:t>
            </a:r>
            <a:r>
              <a:rPr lang="fa-IR" sz="2000" dirty="0"/>
              <a:t> تنظیم میشود.</a:t>
            </a:r>
          </a:p>
        </p:txBody>
      </p:sp>
    </p:spTree>
    <p:extLst>
      <p:ext uri="{BB962C8B-B14F-4D97-AF65-F5344CB8AC3E}">
        <p14:creationId xmlns:p14="http://schemas.microsoft.com/office/powerpoint/2010/main" val="3801029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601670" y="274638"/>
            <a:ext cx="8147943" cy="4933352"/>
          </a:xfrm>
          <a:prstGeom prst="rect">
            <a:avLst/>
          </a:prstGeom>
        </p:spPr>
      </p:pic>
    </p:spTree>
    <p:extLst>
      <p:ext uri="{BB962C8B-B14F-4D97-AF65-F5344CB8AC3E}">
        <p14:creationId xmlns:p14="http://schemas.microsoft.com/office/powerpoint/2010/main" val="1100370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5" y="527606"/>
            <a:ext cx="8551480" cy="5191970"/>
          </a:xfrm>
        </p:spPr>
        <p:txBody>
          <a:bodyPr>
            <a:normAutofit/>
          </a:bodyPr>
          <a:lstStyle/>
          <a:p>
            <a:pPr algn="r" rtl="1"/>
            <a:r>
              <a:rPr lang="fa-IR" b="1" dirty="0">
                <a:solidFill>
                  <a:schemeClr val="accent2">
                    <a:lumMod val="75000"/>
                  </a:schemeClr>
                </a:solidFill>
              </a:rPr>
              <a:t>مد تهویه کنترل کمکی </a:t>
            </a:r>
            <a:r>
              <a:rPr lang="en-US" b="1" dirty="0">
                <a:solidFill>
                  <a:schemeClr val="accent2">
                    <a:lumMod val="75000"/>
                  </a:schemeClr>
                </a:solidFill>
              </a:rPr>
              <a:t>ACMV </a:t>
            </a:r>
            <a:r>
              <a:rPr lang="en-US" b="1" dirty="0" err="1">
                <a:solidFill>
                  <a:schemeClr val="accent2">
                    <a:lumMod val="75000"/>
                  </a:schemeClr>
                </a:solidFill>
              </a:rPr>
              <a:t>Asist</a:t>
            </a:r>
            <a:r>
              <a:rPr lang="en-US" b="1" dirty="0">
                <a:solidFill>
                  <a:schemeClr val="accent2">
                    <a:lumMod val="75000"/>
                  </a:schemeClr>
                </a:solidFill>
              </a:rPr>
              <a:t> control mechanical ventilation</a:t>
            </a:r>
            <a:r>
              <a:rPr lang="fa-IR" b="1" dirty="0">
                <a:solidFill>
                  <a:schemeClr val="accent2">
                    <a:lumMod val="75000"/>
                  </a:schemeClr>
                </a:solidFill>
              </a:rPr>
              <a:t> : </a:t>
            </a:r>
            <a:r>
              <a:rPr lang="fa-IR" dirty="0"/>
              <a:t>در این مد ونتیلاتور نسبت به </a:t>
            </a:r>
            <a:r>
              <a:rPr lang="fa-IR" dirty="0">
                <a:solidFill>
                  <a:schemeClr val="accent2">
                    <a:lumMod val="75000"/>
                  </a:schemeClr>
                </a:solidFill>
              </a:rPr>
              <a:t>کوشش دمی </a:t>
            </a:r>
            <a:r>
              <a:rPr lang="fa-IR" dirty="0"/>
              <a:t>بیمار </a:t>
            </a:r>
            <a:r>
              <a:rPr lang="fa-IR" dirty="0">
                <a:solidFill>
                  <a:schemeClr val="accent2">
                    <a:lumMod val="75000"/>
                  </a:schemeClr>
                </a:solidFill>
              </a:rPr>
              <a:t>حساس</a:t>
            </a:r>
            <a:r>
              <a:rPr lang="fa-IR" dirty="0"/>
              <a:t> است این مد به صورتی شده است که هر کوشش تنفسی بیمار با فشار منفی مشخص باعث آزاد شدن حجم های از پیش تعیین شده میشود در صورتی که بیمار </a:t>
            </a:r>
            <a:r>
              <a:rPr lang="fa-IR" dirty="0">
                <a:solidFill>
                  <a:schemeClr val="accent2">
                    <a:lumMod val="75000"/>
                  </a:schemeClr>
                </a:solidFill>
              </a:rPr>
              <a:t>کوشش تنفسی نداشته باشد</a:t>
            </a:r>
            <a:r>
              <a:rPr lang="fa-IR" dirty="0"/>
              <a:t>، دستگاه مشابه مد </a:t>
            </a:r>
            <a:r>
              <a:rPr lang="en-US" dirty="0">
                <a:solidFill>
                  <a:schemeClr val="accent2">
                    <a:lumMod val="75000"/>
                  </a:schemeClr>
                </a:solidFill>
              </a:rPr>
              <a:t>cmv</a:t>
            </a:r>
            <a:r>
              <a:rPr lang="fa-IR" dirty="0"/>
              <a:t> عمل کرده ،حجم مشخص را در فواصل زمانی تعیین شده به داخل ریه ها می فرستد این مد برای </a:t>
            </a:r>
            <a:r>
              <a:rPr lang="fa-IR" dirty="0">
                <a:solidFill>
                  <a:schemeClr val="accent2">
                    <a:lumMod val="75000"/>
                  </a:schemeClr>
                </a:solidFill>
              </a:rPr>
              <a:t>بیمارانی</a:t>
            </a:r>
            <a:r>
              <a:rPr lang="fa-IR" dirty="0"/>
              <a:t> که روی تعداد و الگوی تنفس خود کنترل دارند </a:t>
            </a:r>
            <a:r>
              <a:rPr lang="fa-IR" dirty="0" err="1"/>
              <a:t>ئلی</a:t>
            </a:r>
            <a:r>
              <a:rPr lang="fa-IR" dirty="0"/>
              <a:t> به علت </a:t>
            </a:r>
            <a:r>
              <a:rPr lang="fa-IR" dirty="0">
                <a:solidFill>
                  <a:schemeClr val="accent2">
                    <a:lumMod val="75000"/>
                  </a:schemeClr>
                </a:solidFill>
              </a:rPr>
              <a:t>ضعف عضلات تنفسی </a:t>
            </a:r>
            <a:r>
              <a:rPr lang="fa-IR" dirty="0"/>
              <a:t>توانایی تنفس کامل را نداشته. </a:t>
            </a:r>
          </a:p>
        </p:txBody>
      </p:sp>
    </p:spTree>
    <p:extLst>
      <p:ext uri="{BB962C8B-B14F-4D97-AF65-F5344CB8AC3E}">
        <p14:creationId xmlns:p14="http://schemas.microsoft.com/office/powerpoint/2010/main" val="808383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dirty="0"/>
          </a:p>
        </p:txBody>
      </p:sp>
      <p:pic>
        <p:nvPicPr>
          <p:cNvPr id="4" name="Picture 3"/>
          <p:cNvPicPr>
            <a:picLocks noChangeAspect="1"/>
          </p:cNvPicPr>
          <p:nvPr/>
        </p:nvPicPr>
        <p:blipFill>
          <a:blip r:embed="rId2"/>
          <a:stretch>
            <a:fillRect/>
          </a:stretch>
        </p:blipFill>
        <p:spPr>
          <a:xfrm>
            <a:off x="448965" y="400086"/>
            <a:ext cx="8507689" cy="2087500"/>
          </a:xfrm>
          <a:prstGeom prst="rect">
            <a:avLst/>
          </a:prstGeom>
        </p:spPr>
      </p:pic>
      <p:pic>
        <p:nvPicPr>
          <p:cNvPr id="6" name="Picture 5"/>
          <p:cNvPicPr>
            <a:picLocks noChangeAspect="1"/>
          </p:cNvPicPr>
          <p:nvPr/>
        </p:nvPicPr>
        <p:blipFill>
          <a:blip r:embed="rId3"/>
          <a:stretch>
            <a:fillRect/>
          </a:stretch>
        </p:blipFill>
        <p:spPr>
          <a:xfrm>
            <a:off x="601670" y="2755375"/>
            <a:ext cx="8354984" cy="2101743"/>
          </a:xfrm>
          <a:prstGeom prst="rect">
            <a:avLst/>
          </a:prstGeom>
        </p:spPr>
      </p:pic>
    </p:spTree>
    <p:extLst>
      <p:ext uri="{BB962C8B-B14F-4D97-AF65-F5344CB8AC3E}">
        <p14:creationId xmlns:p14="http://schemas.microsoft.com/office/powerpoint/2010/main" val="4018956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5" name="Content Placeholder 4"/>
          <p:cNvPicPr>
            <a:picLocks noGrp="1" noChangeAspect="1"/>
          </p:cNvPicPr>
          <p:nvPr>
            <p:ph idx="1"/>
          </p:nvPr>
        </p:nvPicPr>
        <p:blipFill>
          <a:blip r:embed="rId2"/>
          <a:stretch>
            <a:fillRect/>
          </a:stretch>
        </p:blipFill>
        <p:spPr>
          <a:xfrm>
            <a:off x="143555" y="3276295"/>
            <a:ext cx="8850978" cy="3044736"/>
          </a:xfrm>
          <a:prstGeom prst="rect">
            <a:avLst/>
          </a:prstGeom>
        </p:spPr>
      </p:pic>
      <p:pic>
        <p:nvPicPr>
          <p:cNvPr id="4" name="Picture 3"/>
          <p:cNvPicPr>
            <a:picLocks noChangeAspect="1"/>
          </p:cNvPicPr>
          <p:nvPr/>
        </p:nvPicPr>
        <p:blipFill>
          <a:blip r:embed="rId3"/>
          <a:stretch>
            <a:fillRect/>
          </a:stretch>
        </p:blipFill>
        <p:spPr>
          <a:xfrm>
            <a:off x="143555" y="302766"/>
            <a:ext cx="8850978" cy="2708194"/>
          </a:xfrm>
          <a:prstGeom prst="rect">
            <a:avLst/>
          </a:prstGeom>
        </p:spPr>
      </p:pic>
    </p:spTree>
    <p:extLst>
      <p:ext uri="{BB962C8B-B14F-4D97-AF65-F5344CB8AC3E}">
        <p14:creationId xmlns:p14="http://schemas.microsoft.com/office/powerpoint/2010/main" val="1042567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374900"/>
            <a:ext cx="8390539" cy="4301938"/>
          </a:xfrm>
        </p:spPr>
        <p:txBody>
          <a:bodyPr>
            <a:normAutofit lnSpcReduction="10000"/>
          </a:bodyPr>
          <a:lstStyle/>
          <a:p>
            <a:pPr algn="r" rtl="1"/>
            <a:r>
              <a:rPr lang="fa-IR" b="1" dirty="0">
                <a:solidFill>
                  <a:schemeClr val="accent2">
                    <a:lumMod val="75000"/>
                  </a:schemeClr>
                </a:solidFill>
              </a:rPr>
              <a:t>مد تهویه حمایتی فشاری خود بخودی </a:t>
            </a:r>
            <a:r>
              <a:rPr lang="en-US" b="1" dirty="0">
                <a:solidFill>
                  <a:schemeClr val="accent2">
                    <a:lumMod val="75000"/>
                  </a:schemeClr>
                </a:solidFill>
              </a:rPr>
              <a:t>PSV Pressure support ventilation</a:t>
            </a:r>
            <a:r>
              <a:rPr lang="fa-IR" b="1" dirty="0">
                <a:solidFill>
                  <a:schemeClr val="accent2">
                    <a:lumMod val="75000"/>
                  </a:schemeClr>
                </a:solidFill>
              </a:rPr>
              <a:t>: </a:t>
            </a:r>
          </a:p>
          <a:p>
            <a:pPr algn="r" rtl="1"/>
            <a:r>
              <a:rPr lang="fa-IR" dirty="0"/>
              <a:t>در این نوع تهویه دستگاه تنفس خودبخودی بیمار را با میزانی از فشار مثبت راه هوایی که توسط دستگاه از پیش تعیین شده است، افزایش میدهد.</a:t>
            </a:r>
          </a:p>
          <a:p>
            <a:pPr marL="0" indent="0" algn="r" rtl="1">
              <a:buNone/>
            </a:pPr>
            <a:r>
              <a:rPr lang="fa-IR" dirty="0"/>
              <a:t>با شروع دم توسط بیمار، جریانی از گاز با فشار مثبت تنظیم شده، در لوله دمی ونتیلاتور جریان پیدا میکند. این جریان در کل سیکل دم </a:t>
            </a:r>
            <a:r>
              <a:rPr lang="fa-IR" dirty="0" err="1"/>
              <a:t>ارادی</a:t>
            </a:r>
            <a:r>
              <a:rPr lang="fa-IR" dirty="0"/>
              <a:t> ثابت مانده و حجم جاری بیمار را تقویت می نماید. در نتیجه با هر دم </a:t>
            </a:r>
            <a:r>
              <a:rPr lang="fa-IR" dirty="0" err="1"/>
              <a:t>ارادی</a:t>
            </a:r>
            <a:r>
              <a:rPr lang="fa-IR" dirty="0"/>
              <a:t> جریان بیشتری از گاز وارد ریه های بیمار می گردد. میزان فشار مثبت توسط پزشک تعیین می شود.</a:t>
            </a:r>
          </a:p>
        </p:txBody>
      </p:sp>
    </p:spTree>
    <p:extLst>
      <p:ext uri="{BB962C8B-B14F-4D97-AF65-F5344CB8AC3E}">
        <p14:creationId xmlns:p14="http://schemas.microsoft.com/office/powerpoint/2010/main" val="1268782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222195"/>
            <a:ext cx="8085129" cy="5497381"/>
          </a:xfrm>
        </p:spPr>
        <p:txBody>
          <a:bodyPr/>
          <a:lstStyle/>
          <a:p>
            <a:pPr algn="r" rtl="1"/>
            <a:r>
              <a:rPr lang="fa-IR" b="1" dirty="0">
                <a:solidFill>
                  <a:schemeClr val="accent2">
                    <a:lumMod val="75000"/>
                  </a:schemeClr>
                </a:solidFill>
              </a:rPr>
              <a:t>مد فشار مثبت مداوم را هوایی </a:t>
            </a:r>
            <a:r>
              <a:rPr lang="en-US" b="1" dirty="0">
                <a:solidFill>
                  <a:schemeClr val="accent2">
                    <a:lumMod val="75000"/>
                  </a:schemeClr>
                </a:solidFill>
              </a:rPr>
              <a:t>CPAP Continues positive airway pressure</a:t>
            </a:r>
            <a:r>
              <a:rPr lang="fa-IR" b="1" dirty="0">
                <a:solidFill>
                  <a:schemeClr val="accent2">
                    <a:lumMod val="75000"/>
                  </a:schemeClr>
                </a:solidFill>
              </a:rPr>
              <a:t>:</a:t>
            </a:r>
          </a:p>
          <a:p>
            <a:pPr marL="0" indent="0" algn="r" rtl="1">
              <a:buNone/>
            </a:pPr>
            <a:r>
              <a:rPr lang="fa-IR" dirty="0"/>
              <a:t>این مد برای بیمارانی به کار گرفته میشود که دارای تنفس خودبخودی می باشند. در سراسر سیکل تنفسی فشار مثبت حفظ شده و بیمار برای دریافت هوا مجبور به ایجاد فشار منفی در راه هوایی </a:t>
            </a:r>
            <a:r>
              <a:rPr lang="fa-IR" dirty="0" err="1"/>
              <a:t>نمی</a:t>
            </a:r>
            <a:r>
              <a:rPr lang="fa-IR" dirty="0"/>
              <a:t> باشد و کار تنفسی کمتر می گردد. این مد در هنگام جداسازی بیمار از ونتیلاتور به کار گرفته می شود.</a:t>
            </a:r>
          </a:p>
        </p:txBody>
      </p:sp>
    </p:spTree>
    <p:extLst>
      <p:ext uri="{BB962C8B-B14F-4D97-AF65-F5344CB8AC3E}">
        <p14:creationId xmlns:p14="http://schemas.microsoft.com/office/powerpoint/2010/main" val="71272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err="1"/>
              <a:t>آلارم</a:t>
            </a:r>
            <a:r>
              <a:rPr lang="fa-IR" dirty="0"/>
              <a:t> های دستگاه ونتیلاتور</a:t>
            </a:r>
          </a:p>
        </p:txBody>
      </p:sp>
      <p:sp>
        <p:nvSpPr>
          <p:cNvPr id="3" name="Content Placeholder 2"/>
          <p:cNvSpPr>
            <a:spLocks noGrp="1"/>
          </p:cNvSpPr>
          <p:nvPr>
            <p:ph idx="1"/>
          </p:nvPr>
        </p:nvSpPr>
        <p:spPr/>
        <p:txBody>
          <a:bodyPr/>
          <a:lstStyle/>
          <a:p>
            <a:pPr algn="r" rtl="1"/>
            <a:r>
              <a:rPr lang="fa-IR" b="1" dirty="0">
                <a:solidFill>
                  <a:schemeClr val="accent2">
                    <a:lumMod val="75000"/>
                  </a:schemeClr>
                </a:solidFill>
              </a:rPr>
              <a:t>1- </a:t>
            </a:r>
            <a:r>
              <a:rPr lang="fa-IR" b="1" dirty="0" err="1">
                <a:solidFill>
                  <a:schemeClr val="accent2">
                    <a:lumMod val="75000"/>
                  </a:schemeClr>
                </a:solidFill>
              </a:rPr>
              <a:t>آلارم</a:t>
            </a:r>
            <a:r>
              <a:rPr lang="fa-IR" b="1" dirty="0">
                <a:solidFill>
                  <a:schemeClr val="accent2">
                    <a:lumMod val="75000"/>
                  </a:schemeClr>
                </a:solidFill>
              </a:rPr>
              <a:t> های مربوط به کاهش فشار:</a:t>
            </a:r>
          </a:p>
          <a:p>
            <a:pPr algn="r" rtl="1"/>
            <a:r>
              <a:rPr lang="fa-IR" dirty="0"/>
              <a:t>این </a:t>
            </a:r>
            <a:r>
              <a:rPr lang="fa-IR" dirty="0" err="1"/>
              <a:t>آلارم</a:t>
            </a:r>
            <a:r>
              <a:rPr lang="fa-IR" dirty="0"/>
              <a:t> هنگام جدا شدن بیمار از دستگاه، جدا شدن لوله ها و نشت هوا ارز لوله ها فعال می شود.</a:t>
            </a:r>
          </a:p>
          <a:p>
            <a:pPr algn="r" rtl="1"/>
            <a:r>
              <a:rPr lang="fa-IR" b="1" dirty="0">
                <a:solidFill>
                  <a:schemeClr val="accent2">
                    <a:lumMod val="75000"/>
                  </a:schemeClr>
                </a:solidFill>
              </a:rPr>
              <a:t>2- </a:t>
            </a:r>
            <a:r>
              <a:rPr lang="fa-IR" b="1" dirty="0" err="1">
                <a:solidFill>
                  <a:schemeClr val="accent2">
                    <a:lumMod val="75000"/>
                  </a:schemeClr>
                </a:solidFill>
              </a:rPr>
              <a:t>آلارم</a:t>
            </a:r>
            <a:r>
              <a:rPr lang="fa-IR" b="1" dirty="0">
                <a:solidFill>
                  <a:schemeClr val="accent2">
                    <a:lumMod val="75000"/>
                  </a:schemeClr>
                </a:solidFill>
              </a:rPr>
              <a:t> های مربوط به افزایش فشار:</a:t>
            </a:r>
          </a:p>
          <a:p>
            <a:pPr algn="r" rtl="1"/>
            <a:r>
              <a:rPr lang="fa-IR" dirty="0"/>
              <a:t>این </a:t>
            </a:r>
            <a:r>
              <a:rPr lang="fa-IR" dirty="0" err="1"/>
              <a:t>آلارم</a:t>
            </a:r>
            <a:r>
              <a:rPr lang="fa-IR" dirty="0"/>
              <a:t> جهت آگاهی از افزایش فشار راه های هوایی به مقادیر بیشتر از حد مورد نظر تنظیم میگردد</a:t>
            </a:r>
          </a:p>
          <a:p>
            <a:pPr algn="r" rtl="1"/>
            <a:r>
              <a:rPr lang="fa-IR" dirty="0"/>
              <a:t>برخی علل فعال شدن این </a:t>
            </a:r>
            <a:r>
              <a:rPr lang="fa-IR" dirty="0" err="1"/>
              <a:t>آلارم</a:t>
            </a:r>
            <a:r>
              <a:rPr lang="fa-IR" dirty="0"/>
              <a:t> </a:t>
            </a:r>
            <a:r>
              <a:rPr lang="fa-IR" dirty="0" err="1"/>
              <a:t>افزیش</a:t>
            </a:r>
            <a:r>
              <a:rPr lang="fa-IR" dirty="0"/>
              <a:t> ترشحات خم شدن لوله تراشه، افزایش مقاومت راه هوایی و جنگ با ونتیلاتور می باشد.</a:t>
            </a:r>
          </a:p>
        </p:txBody>
      </p:sp>
    </p:spTree>
    <p:extLst>
      <p:ext uri="{BB962C8B-B14F-4D97-AF65-F5344CB8AC3E}">
        <p14:creationId xmlns:p14="http://schemas.microsoft.com/office/powerpoint/2010/main" val="1289781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5" y="222195"/>
            <a:ext cx="8390539" cy="5497381"/>
          </a:xfrm>
        </p:spPr>
        <p:txBody>
          <a:bodyPr>
            <a:normAutofit lnSpcReduction="10000"/>
          </a:bodyPr>
          <a:lstStyle/>
          <a:p>
            <a:pPr algn="r" rtl="1"/>
            <a:r>
              <a:rPr lang="fa-IR" b="1" dirty="0" err="1">
                <a:solidFill>
                  <a:schemeClr val="accent2">
                    <a:lumMod val="75000"/>
                  </a:schemeClr>
                </a:solidFill>
              </a:rPr>
              <a:t>آلارم</a:t>
            </a:r>
            <a:r>
              <a:rPr lang="fa-IR" b="1" dirty="0">
                <a:solidFill>
                  <a:schemeClr val="accent2">
                    <a:lumMod val="75000"/>
                  </a:schemeClr>
                </a:solidFill>
              </a:rPr>
              <a:t> مربوط به تهویه جاری و دقیقه ای:</a:t>
            </a:r>
          </a:p>
          <a:p>
            <a:pPr marL="0" indent="0" algn="r" rtl="1">
              <a:buNone/>
            </a:pPr>
            <a:r>
              <a:rPr lang="fa-IR" dirty="0"/>
              <a:t>در صورتی که به دلیل نشت دستگاه میزان تهویه جاری یا دقیقه ای از حدی کمتر شود و یا به دلیل افزایش تعداد تنفس یا حجم جاری از حد مجاز بیشتر شود، </a:t>
            </a:r>
            <a:r>
              <a:rPr lang="fa-IR" dirty="0" err="1"/>
              <a:t>آلارم</a:t>
            </a:r>
            <a:r>
              <a:rPr lang="fa-IR" dirty="0"/>
              <a:t> این بخش به صدا در می آید.</a:t>
            </a:r>
          </a:p>
          <a:p>
            <a:pPr marL="0" indent="0" algn="r" rtl="1">
              <a:buNone/>
            </a:pPr>
            <a:r>
              <a:rPr lang="fa-IR" b="1" dirty="0" err="1">
                <a:solidFill>
                  <a:schemeClr val="accent2">
                    <a:lumMod val="75000"/>
                  </a:schemeClr>
                </a:solidFill>
              </a:rPr>
              <a:t>آلارم</a:t>
            </a:r>
            <a:r>
              <a:rPr lang="fa-IR" b="1" dirty="0">
                <a:solidFill>
                  <a:schemeClr val="accent2">
                    <a:lumMod val="75000"/>
                  </a:schemeClr>
                </a:solidFill>
              </a:rPr>
              <a:t> مربوط به کاهش فشار اکسیژن:</a:t>
            </a:r>
          </a:p>
          <a:p>
            <a:pPr marL="0" indent="0" algn="r" rtl="1">
              <a:buNone/>
            </a:pPr>
            <a:r>
              <a:rPr lang="fa-IR" dirty="0"/>
              <a:t>به علت قطع یا کاهش فشار اکسیژن در سیستم می باشد و لازم است ارتباطات با اکسیژن مرکزی کنترل شود.</a:t>
            </a:r>
          </a:p>
          <a:p>
            <a:pPr marL="0" indent="0" algn="r" rtl="1">
              <a:buNone/>
            </a:pPr>
            <a:r>
              <a:rPr lang="fa-IR" b="1" dirty="0" err="1">
                <a:solidFill>
                  <a:schemeClr val="accent2">
                    <a:lumMod val="75000"/>
                  </a:schemeClr>
                </a:solidFill>
              </a:rPr>
              <a:t>آلارم</a:t>
            </a:r>
            <a:r>
              <a:rPr lang="fa-IR" b="1" dirty="0">
                <a:solidFill>
                  <a:schemeClr val="accent2">
                    <a:lumMod val="75000"/>
                  </a:schemeClr>
                </a:solidFill>
              </a:rPr>
              <a:t> مربوط به وقفه تنفسی (آپنه): </a:t>
            </a:r>
          </a:p>
          <a:p>
            <a:pPr marL="0" indent="0" algn="r" rtl="1">
              <a:buNone/>
            </a:pPr>
            <a:r>
              <a:rPr lang="fa-IR" dirty="0"/>
              <a:t>درصورت وقفه تنفسی حدود 20 ثانیه این </a:t>
            </a:r>
            <a:r>
              <a:rPr lang="fa-IR" dirty="0" err="1"/>
              <a:t>آلارم</a:t>
            </a:r>
            <a:r>
              <a:rPr lang="fa-IR" dirty="0"/>
              <a:t> فعال می شود.</a:t>
            </a:r>
          </a:p>
          <a:p>
            <a:pPr marL="0" indent="0" algn="r" rtl="1">
              <a:buNone/>
            </a:pPr>
            <a:r>
              <a:rPr lang="fa-IR" dirty="0"/>
              <a:t>دستگاه های جدید مجهز به سیستم </a:t>
            </a:r>
            <a:r>
              <a:rPr lang="en-US" dirty="0"/>
              <a:t>backup</a:t>
            </a:r>
            <a:r>
              <a:rPr lang="fa-IR" dirty="0"/>
              <a:t> هستند که در زمان ایجاد وقفه تنفسی به صورت اتوماتیک بر روی یک مد اجباری مانند </a:t>
            </a:r>
            <a:r>
              <a:rPr lang="en-US" dirty="0"/>
              <a:t>cmv</a:t>
            </a:r>
            <a:r>
              <a:rPr lang="fa-IR" dirty="0"/>
              <a:t> یا </a:t>
            </a:r>
            <a:r>
              <a:rPr lang="en-US" dirty="0" err="1"/>
              <a:t>pcv</a:t>
            </a:r>
            <a:r>
              <a:rPr lang="fa-IR" dirty="0"/>
              <a:t> تنظیم می شوند.</a:t>
            </a:r>
          </a:p>
          <a:p>
            <a:pPr marL="0" indent="0" algn="r" rtl="1">
              <a:buNone/>
            </a:pPr>
            <a:endParaRPr lang="fa-IR" dirty="0"/>
          </a:p>
        </p:txBody>
      </p:sp>
    </p:spTree>
    <p:extLst>
      <p:ext uri="{BB962C8B-B14F-4D97-AF65-F5344CB8AC3E}">
        <p14:creationId xmlns:p14="http://schemas.microsoft.com/office/powerpoint/2010/main" val="3643214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3309" y="527605"/>
            <a:ext cx="6871725" cy="5191971"/>
          </a:xfrm>
        </p:spPr>
        <p:txBody>
          <a:bodyPr/>
          <a:lstStyle/>
          <a:p>
            <a:pPr algn="r" rtl="1"/>
            <a:r>
              <a:rPr lang="fa-IR" b="1" dirty="0" err="1">
                <a:solidFill>
                  <a:schemeClr val="accent2">
                    <a:lumMod val="75000"/>
                  </a:schemeClr>
                </a:solidFill>
              </a:rPr>
              <a:t>آلارم</a:t>
            </a:r>
            <a:r>
              <a:rPr lang="fa-IR" b="1" dirty="0">
                <a:solidFill>
                  <a:schemeClr val="accent2">
                    <a:lumMod val="75000"/>
                  </a:schemeClr>
                </a:solidFill>
              </a:rPr>
              <a:t> مربوط به مشکلات دستگاه:</a:t>
            </a:r>
          </a:p>
          <a:p>
            <a:pPr marL="0" indent="0" algn="r" rtl="1">
              <a:buNone/>
            </a:pPr>
            <a:r>
              <a:rPr lang="fa-IR" dirty="0"/>
              <a:t>در صورتی که به دلایل خارجی یا داخلی دستگاه قادر به ایجاد تنفس در سیکل تنفسی نباشد، سیستم اعلام خطر فعال شده و در اکثر </a:t>
            </a:r>
            <a:r>
              <a:rPr lang="fa-IR" dirty="0" err="1"/>
              <a:t>ونتیلاتورها</a:t>
            </a:r>
            <a:r>
              <a:rPr lang="fa-IR" dirty="0"/>
              <a:t> دریچه ایمنی ونتیلاتور ها دریچه ایمنی ونتیلاتور باز می گردد تا بیمار از هوای اتاق برای تنفس استفاده کند.</a:t>
            </a:r>
          </a:p>
        </p:txBody>
      </p:sp>
    </p:spTree>
    <p:extLst>
      <p:ext uri="{BB962C8B-B14F-4D97-AF65-F5344CB8AC3E}">
        <p14:creationId xmlns:p14="http://schemas.microsoft.com/office/powerpoint/2010/main" val="3287441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0605" y="59502"/>
            <a:ext cx="5450480" cy="6538186"/>
          </a:xfrm>
        </p:spPr>
      </p:pic>
    </p:spTree>
    <p:extLst>
      <p:ext uri="{BB962C8B-B14F-4D97-AF65-F5344CB8AC3E}">
        <p14:creationId xmlns:p14="http://schemas.microsoft.com/office/powerpoint/2010/main" val="2651291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0605" y="17479"/>
            <a:ext cx="6710784" cy="1143000"/>
          </a:xfrm>
        </p:spPr>
        <p:txBody>
          <a:bodyPr/>
          <a:lstStyle/>
          <a:p>
            <a:r>
              <a:rPr lang="fa-IR" dirty="0"/>
              <a:t>آموزش ونتیلاتور </a:t>
            </a:r>
            <a:r>
              <a:rPr lang="fa-IR" dirty="0" err="1"/>
              <a:t>بنت</a:t>
            </a:r>
            <a:r>
              <a:rPr lang="fa-IR" dirty="0"/>
              <a:t> 760</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7080" y="833015"/>
            <a:ext cx="6719020" cy="57961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24575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2490" y="278751"/>
            <a:ext cx="7024430" cy="54410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497534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1340" y="251835"/>
            <a:ext cx="7719219" cy="63772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309700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965" y="527605"/>
            <a:ext cx="8180451" cy="50392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263396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4375" y="69490"/>
            <a:ext cx="7555353" cy="6119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19489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754" y="846138"/>
            <a:ext cx="8057250" cy="47918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30596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5195" y="204652"/>
            <a:ext cx="6719020" cy="63375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534277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7900" y="216548"/>
            <a:ext cx="6817070" cy="6266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084434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670" y="1749245"/>
            <a:ext cx="8173510" cy="1862671"/>
          </a:xfrm>
        </p:spPr>
      </p:pic>
    </p:spTree>
    <p:extLst>
      <p:ext uri="{BB962C8B-B14F-4D97-AF65-F5344CB8AC3E}">
        <p14:creationId xmlns:p14="http://schemas.microsoft.com/office/powerpoint/2010/main" val="3811926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a:xfrm>
            <a:off x="143555" y="1443836"/>
            <a:ext cx="8390539" cy="4428444"/>
          </a:xfrm>
        </p:spPr>
        <p:txBody>
          <a:bodyPr>
            <a:normAutofit fontScale="92500" lnSpcReduction="20000"/>
          </a:bodyPr>
          <a:lstStyle/>
          <a:p>
            <a:pPr algn="r" rtl="1"/>
            <a:r>
              <a:rPr lang="fa-IR" b="1" dirty="0">
                <a:solidFill>
                  <a:schemeClr val="accent2">
                    <a:lumMod val="75000"/>
                  </a:schemeClr>
                </a:solidFill>
              </a:rPr>
              <a:t>نمایشگر </a:t>
            </a:r>
            <a:r>
              <a:rPr lang="en-US" b="1" dirty="0">
                <a:solidFill>
                  <a:schemeClr val="accent2">
                    <a:lumMod val="75000"/>
                  </a:schemeClr>
                </a:solidFill>
              </a:rPr>
              <a:t> CURRENT : </a:t>
            </a:r>
            <a:r>
              <a:rPr lang="fa-IR" dirty="0"/>
              <a:t>اگر این نشانگر روشن باشد یعنی ونتیلاتور بر اساس مشخصات تنظیم شده کار میکند که یک نشانگر در چپ برای </a:t>
            </a:r>
            <a:r>
              <a:rPr lang="fa-IR" dirty="0" err="1"/>
              <a:t>تنفسهای</a:t>
            </a:r>
            <a:r>
              <a:rPr lang="fa-IR" dirty="0"/>
              <a:t> اجباری وجود دارد و یک نشانگر در سمت راست برای تنفس های خودبخودی.</a:t>
            </a:r>
          </a:p>
          <a:p>
            <a:pPr algn="r" rtl="1"/>
            <a:r>
              <a:rPr lang="fa-IR" dirty="0">
                <a:solidFill>
                  <a:schemeClr val="accent2">
                    <a:lumMod val="75000"/>
                  </a:schemeClr>
                </a:solidFill>
              </a:rPr>
              <a:t>نشانگر </a:t>
            </a:r>
            <a:r>
              <a:rPr lang="en-US" dirty="0">
                <a:solidFill>
                  <a:schemeClr val="accent2">
                    <a:lumMod val="75000"/>
                  </a:schemeClr>
                </a:solidFill>
              </a:rPr>
              <a:t> PROPOSED: </a:t>
            </a:r>
            <a:r>
              <a:rPr lang="fa-IR" dirty="0"/>
              <a:t>هر گاه یک مد یا </a:t>
            </a:r>
            <a:r>
              <a:rPr lang="fa-IR" dirty="0" err="1"/>
              <a:t>پارامتری</a:t>
            </a:r>
            <a:r>
              <a:rPr lang="fa-IR" dirty="0"/>
              <a:t> پیشنهاد شود تا قبل تایید این نشانگر روشن میشود که یک نشانگر در چپ برای </a:t>
            </a:r>
            <a:r>
              <a:rPr lang="fa-IR" dirty="0" err="1"/>
              <a:t>تنفسهای</a:t>
            </a:r>
            <a:r>
              <a:rPr lang="fa-IR" dirty="0"/>
              <a:t> اجباری وجود دارد و یک نشانگر در سمت راست برای تنفس های خودبخودی.</a:t>
            </a:r>
          </a:p>
          <a:p>
            <a:pPr algn="r" rtl="1"/>
            <a:r>
              <a:rPr lang="fa-IR" dirty="0">
                <a:solidFill>
                  <a:schemeClr val="accent2">
                    <a:lumMod val="75000"/>
                  </a:schemeClr>
                </a:solidFill>
              </a:rPr>
              <a:t>نشانگر </a:t>
            </a:r>
            <a:r>
              <a:rPr lang="en-US" dirty="0">
                <a:solidFill>
                  <a:schemeClr val="accent2">
                    <a:lumMod val="75000"/>
                  </a:schemeClr>
                </a:solidFill>
              </a:rPr>
              <a:t> APNEA PARAMS: </a:t>
            </a:r>
            <a:r>
              <a:rPr lang="fa-IR" dirty="0"/>
              <a:t>این نشانگر هر وقت ونتیلاتور بر روی مد </a:t>
            </a:r>
            <a:r>
              <a:rPr lang="en-US" dirty="0"/>
              <a:t>Apnea Ventilation </a:t>
            </a:r>
            <a:r>
              <a:rPr lang="fa-IR" dirty="0"/>
              <a:t>که اشاره کردم قرار گیرد روشن میشود. در </a:t>
            </a:r>
            <a:r>
              <a:rPr lang="fa-IR" dirty="0" err="1"/>
              <a:t>مواردی</a:t>
            </a:r>
            <a:r>
              <a:rPr lang="fa-IR" dirty="0"/>
              <a:t> که در حال تنظیم پارامترهای این مد هستیم به همراه نشانگر </a:t>
            </a:r>
            <a:r>
              <a:rPr lang="en-US" dirty="0"/>
              <a:t>PROPOSED </a:t>
            </a:r>
            <a:r>
              <a:rPr lang="fa-IR" dirty="0"/>
              <a:t>روشن میشود که پس از تایید توسط کلید </a:t>
            </a:r>
            <a:r>
              <a:rPr lang="en-US" dirty="0"/>
              <a:t>ACCEPT </a:t>
            </a:r>
            <a:r>
              <a:rPr lang="fa-IR" dirty="0"/>
              <a:t>خاموش میگردد.</a:t>
            </a:r>
          </a:p>
          <a:p>
            <a:pPr algn="r" rtl="1"/>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415" y="248440"/>
            <a:ext cx="6616817" cy="1143000"/>
          </a:xfrm>
          <a:prstGeom prst="rect">
            <a:avLst/>
          </a:prstGeom>
        </p:spPr>
      </p:pic>
    </p:spTree>
    <p:extLst>
      <p:ext uri="{BB962C8B-B14F-4D97-AF65-F5344CB8AC3E}">
        <p14:creationId xmlns:p14="http://schemas.microsoft.com/office/powerpoint/2010/main" val="703941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7900" y="216548"/>
            <a:ext cx="6817070" cy="6266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0374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5" y="69489"/>
            <a:ext cx="9008184" cy="5650085"/>
          </a:xfrm>
        </p:spPr>
        <p:txBody>
          <a:bodyPr>
            <a:normAutofit/>
          </a:bodyPr>
          <a:lstStyle/>
          <a:p>
            <a:pPr algn="r" rtl="1"/>
            <a:r>
              <a:rPr lang="fa-IR" dirty="0">
                <a:solidFill>
                  <a:schemeClr val="bg2">
                    <a:lumMod val="50000"/>
                  </a:schemeClr>
                </a:solidFill>
              </a:rPr>
              <a:t>کلید 1</a:t>
            </a:r>
            <a:r>
              <a:rPr lang="fa-IR" dirty="0">
                <a:solidFill>
                  <a:schemeClr val="accent2">
                    <a:lumMod val="75000"/>
                  </a:schemeClr>
                </a:solidFill>
              </a:rPr>
              <a:t> </a:t>
            </a:r>
            <a:r>
              <a:rPr lang="en-US" dirty="0">
                <a:solidFill>
                  <a:schemeClr val="accent2">
                    <a:lumMod val="75000"/>
                  </a:schemeClr>
                </a:solidFill>
              </a:rPr>
              <a:t>Respiratory Rate </a:t>
            </a:r>
            <a:r>
              <a:rPr lang="fa-IR" dirty="0">
                <a:solidFill>
                  <a:schemeClr val="accent2">
                    <a:lumMod val="75000"/>
                  </a:schemeClr>
                </a:solidFill>
              </a:rPr>
              <a:t>: </a:t>
            </a:r>
            <a:r>
              <a:rPr lang="fa-IR" dirty="0"/>
              <a:t>که تعداد تنفس را تنظیم مینماید بین صفر تا 70 قابل تنظیم میشود. جهت تنظیم اولیه بین 12 تا 15 برای بزرگسالان تنظیم میشود.</a:t>
            </a:r>
          </a:p>
          <a:p>
            <a:pPr algn="r" rtl="1"/>
            <a:endParaRPr lang="fa-IR" dirty="0"/>
          </a:p>
          <a:p>
            <a:pPr algn="r" rtl="1"/>
            <a:r>
              <a:rPr lang="fa-IR" b="1" dirty="0">
                <a:solidFill>
                  <a:schemeClr val="bg2">
                    <a:lumMod val="50000"/>
                  </a:schemeClr>
                </a:solidFill>
              </a:rPr>
              <a:t>کلید 2</a:t>
            </a:r>
            <a:r>
              <a:rPr lang="fa-IR" dirty="0"/>
              <a:t> در ونتیلاتور 760 دو </a:t>
            </a:r>
            <a:r>
              <a:rPr lang="fa-IR" dirty="0" err="1"/>
              <a:t>حالته</a:t>
            </a:r>
            <a:r>
              <a:rPr lang="fa-IR" dirty="0"/>
              <a:t> و </a:t>
            </a:r>
            <a:r>
              <a:rPr lang="fa-IR" dirty="0" err="1"/>
              <a:t>بنت</a:t>
            </a:r>
            <a:r>
              <a:rPr lang="fa-IR" dirty="0"/>
              <a:t> 740 یک </a:t>
            </a:r>
            <a:r>
              <a:rPr lang="fa-IR" dirty="0" err="1"/>
              <a:t>حالته</a:t>
            </a:r>
            <a:r>
              <a:rPr lang="fa-IR" dirty="0"/>
              <a:t>: </a:t>
            </a:r>
          </a:p>
          <a:p>
            <a:pPr algn="r" rtl="1"/>
            <a:r>
              <a:rPr lang="fa-IR" b="1" dirty="0">
                <a:solidFill>
                  <a:schemeClr val="accent2">
                    <a:lumMod val="75000"/>
                  </a:schemeClr>
                </a:solidFill>
              </a:rPr>
              <a:t>حالت اول </a:t>
            </a:r>
            <a:r>
              <a:rPr lang="en-US" b="1" dirty="0">
                <a:solidFill>
                  <a:schemeClr val="accent2">
                    <a:lumMod val="75000"/>
                  </a:schemeClr>
                </a:solidFill>
              </a:rPr>
              <a:t>Inspiratory Pressure</a:t>
            </a:r>
            <a:r>
              <a:rPr lang="en-US" dirty="0">
                <a:solidFill>
                  <a:schemeClr val="accent2">
                    <a:lumMod val="75000"/>
                  </a:schemeClr>
                </a:solidFill>
              </a:rPr>
              <a:t> ) </a:t>
            </a:r>
            <a:r>
              <a:rPr lang="fa-IR" dirty="0"/>
              <a:t>فقط در </a:t>
            </a:r>
            <a:r>
              <a:rPr lang="fa-IR" dirty="0" err="1"/>
              <a:t>بنت</a:t>
            </a:r>
            <a:r>
              <a:rPr lang="fa-IR" dirty="0"/>
              <a:t> 760): در مد </a:t>
            </a:r>
            <a:r>
              <a:rPr lang="en-US" dirty="0"/>
              <a:t>PCV </a:t>
            </a:r>
            <a:r>
              <a:rPr lang="fa-IR" dirty="0"/>
              <a:t>فعال شده و </a:t>
            </a:r>
            <a:r>
              <a:rPr lang="fa-IR" dirty="0">
                <a:solidFill>
                  <a:schemeClr val="accent2">
                    <a:lumMod val="75000"/>
                  </a:schemeClr>
                </a:solidFill>
              </a:rPr>
              <a:t>جهت تنظیم فشار دمی </a:t>
            </a:r>
            <a:r>
              <a:rPr lang="fa-IR" dirty="0"/>
              <a:t>بین 6 تا 80 سانتی متر آب قابل استفاده </a:t>
            </a:r>
            <a:r>
              <a:rPr lang="fa-IR" dirty="0" err="1"/>
              <a:t>میباشد.پیشنهاد</a:t>
            </a:r>
            <a:r>
              <a:rPr lang="fa-IR" dirty="0"/>
              <a:t> اولیه برای بزرگسالان 30 – 25 سانتیمتر آب می باشد. </a:t>
            </a:r>
          </a:p>
          <a:p>
            <a:pPr algn="r" rtl="1"/>
            <a:r>
              <a:rPr lang="fa-IR" dirty="0"/>
              <a:t> </a:t>
            </a:r>
            <a:r>
              <a:rPr lang="fa-IR" b="1" dirty="0">
                <a:solidFill>
                  <a:schemeClr val="accent2">
                    <a:lumMod val="75000"/>
                  </a:schemeClr>
                </a:solidFill>
              </a:rPr>
              <a:t>حالت دوم </a:t>
            </a:r>
            <a:r>
              <a:rPr lang="en-US" b="1" dirty="0">
                <a:solidFill>
                  <a:schemeClr val="accent2">
                    <a:lumMod val="75000"/>
                  </a:schemeClr>
                </a:solidFill>
              </a:rPr>
              <a:t> Tidal Volume</a:t>
            </a:r>
            <a:r>
              <a:rPr lang="en-US" dirty="0">
                <a:solidFill>
                  <a:schemeClr val="accent2">
                    <a:lumMod val="75000"/>
                  </a:schemeClr>
                </a:solidFill>
              </a:rPr>
              <a:t> </a:t>
            </a:r>
            <a:r>
              <a:rPr lang="fa-IR" dirty="0">
                <a:solidFill>
                  <a:schemeClr val="accent2">
                    <a:lumMod val="75000"/>
                  </a:schemeClr>
                </a:solidFill>
              </a:rPr>
              <a:t>: جهت تنظیم حجم </a:t>
            </a:r>
            <a:r>
              <a:rPr lang="fa-IR" dirty="0"/>
              <a:t>بین 40 تا 2000 قابل تنظیم میباشد جهت تنظیم اولیه 8 تا 10 سی </a:t>
            </a:r>
            <a:r>
              <a:rPr lang="fa-IR" dirty="0" err="1"/>
              <a:t>سی</a:t>
            </a:r>
            <a:r>
              <a:rPr lang="fa-IR" dirty="0"/>
              <a:t> به </a:t>
            </a:r>
            <a:r>
              <a:rPr lang="fa-IR" dirty="0" err="1"/>
              <a:t>ازای</a:t>
            </a:r>
            <a:r>
              <a:rPr lang="fa-IR" dirty="0"/>
              <a:t> وزن ایده آل بیمار بزرگسال پیشنهاد میگردد. این کلید در مد </a:t>
            </a:r>
            <a:r>
              <a:rPr lang="en-US" dirty="0"/>
              <a:t> cmv</a:t>
            </a:r>
            <a:r>
              <a:rPr lang="fa-IR" dirty="0"/>
              <a:t>یا</a:t>
            </a:r>
            <a:r>
              <a:rPr lang="en-US" dirty="0"/>
              <a:t>VCV </a:t>
            </a:r>
            <a:r>
              <a:rPr lang="fa-IR" dirty="0"/>
              <a:t>فعال میشود . </a:t>
            </a:r>
          </a:p>
          <a:p>
            <a:pPr algn="r" rtl="1"/>
            <a:endParaRPr lang="fa-IR" dirty="0"/>
          </a:p>
        </p:txBody>
      </p:sp>
    </p:spTree>
    <p:extLst>
      <p:ext uri="{BB962C8B-B14F-4D97-AF65-F5344CB8AC3E}">
        <p14:creationId xmlns:p14="http://schemas.microsoft.com/office/powerpoint/2010/main" val="8956549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880" y="3831"/>
            <a:ext cx="8856890" cy="6413610"/>
          </a:xfrm>
        </p:spPr>
        <p:txBody>
          <a:bodyPr>
            <a:normAutofit lnSpcReduction="10000"/>
          </a:bodyPr>
          <a:lstStyle/>
          <a:p>
            <a:pPr algn="r" rtl="1"/>
            <a:r>
              <a:rPr lang="fa-IR" b="1" dirty="0">
                <a:solidFill>
                  <a:schemeClr val="bg2">
                    <a:lumMod val="50000"/>
                  </a:schemeClr>
                </a:solidFill>
              </a:rPr>
              <a:t>کلید 3</a:t>
            </a:r>
            <a:r>
              <a:rPr lang="fa-IR" dirty="0">
                <a:solidFill>
                  <a:schemeClr val="bg2">
                    <a:lumMod val="50000"/>
                  </a:schemeClr>
                </a:solidFill>
              </a:rPr>
              <a:t> این کلید دو </a:t>
            </a:r>
            <a:r>
              <a:rPr lang="fa-IR" dirty="0" err="1">
                <a:solidFill>
                  <a:schemeClr val="bg2">
                    <a:lumMod val="50000"/>
                  </a:schemeClr>
                </a:solidFill>
              </a:rPr>
              <a:t>حالته</a:t>
            </a:r>
            <a:r>
              <a:rPr lang="fa-IR" dirty="0">
                <a:solidFill>
                  <a:schemeClr val="bg2">
                    <a:lumMod val="50000"/>
                  </a:schemeClr>
                </a:solidFill>
              </a:rPr>
              <a:t> می باشد :</a:t>
            </a:r>
          </a:p>
          <a:p>
            <a:pPr algn="r" rtl="1"/>
            <a:r>
              <a:rPr lang="fa-IR" b="1" dirty="0">
                <a:solidFill>
                  <a:schemeClr val="accent2">
                    <a:lumMod val="75000"/>
                  </a:schemeClr>
                </a:solidFill>
              </a:rPr>
              <a:t>حالت اول: زمان دم </a:t>
            </a:r>
            <a:r>
              <a:rPr lang="en-US" b="1" dirty="0" err="1">
                <a:solidFill>
                  <a:schemeClr val="accent2">
                    <a:lumMod val="75000"/>
                  </a:schemeClr>
                </a:solidFill>
              </a:rPr>
              <a:t>Ti</a:t>
            </a:r>
            <a:r>
              <a:rPr lang="en-US" b="1" dirty="0">
                <a:solidFill>
                  <a:schemeClr val="accent2">
                    <a:lumMod val="75000"/>
                  </a:schemeClr>
                </a:solidFill>
              </a:rPr>
              <a:t> </a:t>
            </a:r>
            <a:r>
              <a:rPr lang="fa-IR" b="1" dirty="0">
                <a:solidFill>
                  <a:schemeClr val="accent2">
                    <a:lumMod val="75000"/>
                  </a:schemeClr>
                </a:solidFill>
              </a:rPr>
              <a:t>و نسبت دم به بازدم </a:t>
            </a:r>
            <a:r>
              <a:rPr lang="en-US" b="1" dirty="0">
                <a:solidFill>
                  <a:schemeClr val="accent2">
                    <a:lumMod val="75000"/>
                  </a:schemeClr>
                </a:solidFill>
              </a:rPr>
              <a:t>I:E  Ratio</a:t>
            </a:r>
            <a:r>
              <a:rPr lang="en-US" dirty="0"/>
              <a:t> </a:t>
            </a:r>
            <a:r>
              <a:rPr lang="fa-IR" dirty="0"/>
              <a:t> می باشد که در مد فشاری </a:t>
            </a:r>
            <a:r>
              <a:rPr lang="en-US" dirty="0"/>
              <a:t>PCV </a:t>
            </a:r>
            <a:r>
              <a:rPr lang="fa-IR" dirty="0"/>
              <a:t>فعال شده ( میتوانید توسط کلید یکی از دو مورد را به عنوان زمان بندی انتخاب نمایید).</a:t>
            </a:r>
          </a:p>
          <a:p>
            <a:pPr algn="r" rtl="1"/>
            <a:r>
              <a:rPr lang="fa-IR" b="1" dirty="0">
                <a:solidFill>
                  <a:schemeClr val="accent2">
                    <a:lumMod val="75000"/>
                  </a:schemeClr>
                </a:solidFill>
              </a:rPr>
              <a:t>حالت دوم : </a:t>
            </a:r>
            <a:r>
              <a:rPr lang="en-US" b="1" dirty="0">
                <a:solidFill>
                  <a:schemeClr val="accent2">
                    <a:lumMod val="75000"/>
                  </a:schemeClr>
                </a:solidFill>
              </a:rPr>
              <a:t> Peak Flow</a:t>
            </a:r>
            <a:r>
              <a:rPr lang="en-US" dirty="0">
                <a:solidFill>
                  <a:schemeClr val="accent2">
                    <a:lumMod val="75000"/>
                  </a:schemeClr>
                </a:solidFill>
              </a:rPr>
              <a:t> </a:t>
            </a:r>
            <a:r>
              <a:rPr lang="fa-IR" dirty="0"/>
              <a:t>که در مدهای حجمی </a:t>
            </a:r>
            <a:r>
              <a:rPr lang="en-US" dirty="0"/>
              <a:t>VCV </a:t>
            </a:r>
            <a:r>
              <a:rPr lang="fa-IR" dirty="0"/>
              <a:t>فعال بوده و جهت تنظیم </a:t>
            </a:r>
            <a:r>
              <a:rPr lang="fa-IR" dirty="0">
                <a:solidFill>
                  <a:schemeClr val="accent2">
                    <a:lumMod val="75000"/>
                  </a:schemeClr>
                </a:solidFill>
              </a:rPr>
              <a:t>سرعت جریان گاز </a:t>
            </a:r>
            <a:r>
              <a:rPr lang="fa-IR" dirty="0"/>
              <a:t>استفاده میشود.</a:t>
            </a:r>
          </a:p>
          <a:p>
            <a:pPr algn="r" rtl="1"/>
            <a:r>
              <a:rPr lang="fa-IR" b="1" dirty="0">
                <a:solidFill>
                  <a:schemeClr val="bg2">
                    <a:lumMod val="50000"/>
                  </a:schemeClr>
                </a:solidFill>
              </a:rPr>
              <a:t>کلید 4 : این کلید نیز دو </a:t>
            </a:r>
            <a:r>
              <a:rPr lang="fa-IR" b="1" dirty="0" err="1">
                <a:solidFill>
                  <a:schemeClr val="bg2">
                    <a:lumMod val="50000"/>
                  </a:schemeClr>
                </a:solidFill>
              </a:rPr>
              <a:t>حالته</a:t>
            </a:r>
            <a:r>
              <a:rPr lang="fa-IR" b="1" dirty="0">
                <a:solidFill>
                  <a:schemeClr val="bg2">
                    <a:lumMod val="50000"/>
                  </a:schemeClr>
                </a:solidFill>
              </a:rPr>
              <a:t> است</a:t>
            </a:r>
            <a:endParaRPr lang="fa-IR" dirty="0">
              <a:solidFill>
                <a:schemeClr val="bg2">
                  <a:lumMod val="50000"/>
                </a:schemeClr>
              </a:solidFill>
            </a:endParaRPr>
          </a:p>
          <a:p>
            <a:pPr algn="r" rtl="1"/>
            <a:r>
              <a:rPr lang="fa-IR" b="1" dirty="0">
                <a:solidFill>
                  <a:schemeClr val="accent2">
                    <a:lumMod val="75000"/>
                  </a:schemeClr>
                </a:solidFill>
              </a:rPr>
              <a:t>حالت اول </a:t>
            </a:r>
            <a:r>
              <a:rPr lang="en-US" b="1" dirty="0">
                <a:solidFill>
                  <a:schemeClr val="accent2">
                    <a:lumMod val="75000"/>
                  </a:schemeClr>
                </a:solidFill>
              </a:rPr>
              <a:t>Rise Time Factor</a:t>
            </a:r>
            <a:r>
              <a:rPr lang="en-US" dirty="0">
                <a:solidFill>
                  <a:schemeClr val="accent2">
                    <a:lumMod val="75000"/>
                  </a:schemeClr>
                </a:solidFill>
              </a:rPr>
              <a:t> </a:t>
            </a:r>
            <a:r>
              <a:rPr lang="fa-IR" dirty="0"/>
              <a:t> بوده که در </a:t>
            </a:r>
            <a:r>
              <a:rPr lang="fa-IR" dirty="0" err="1"/>
              <a:t>بنت</a:t>
            </a:r>
            <a:r>
              <a:rPr lang="fa-IR" dirty="0"/>
              <a:t> 760 موجود بوده و در مدهای فشاری </a:t>
            </a:r>
            <a:r>
              <a:rPr lang="en-US" dirty="0"/>
              <a:t>PCV </a:t>
            </a:r>
            <a:r>
              <a:rPr lang="fa-IR" dirty="0"/>
              <a:t>فعال است و </a:t>
            </a:r>
            <a:r>
              <a:rPr lang="fa-IR" dirty="0">
                <a:solidFill>
                  <a:schemeClr val="accent2">
                    <a:lumMod val="75000"/>
                  </a:schemeClr>
                </a:solidFill>
              </a:rPr>
              <a:t>جهت تنظیم شیب نمودار </a:t>
            </a:r>
            <a:r>
              <a:rPr lang="fa-IR" dirty="0"/>
              <a:t>یا زمانی که لازم است تا مقدار آن از صفر تا 95% از سطح فشار هدف صعود نماید.</a:t>
            </a:r>
          </a:p>
          <a:p>
            <a:pPr algn="r" rtl="1"/>
            <a:r>
              <a:rPr lang="fa-IR" b="1" dirty="0">
                <a:solidFill>
                  <a:schemeClr val="accent2">
                    <a:lumMod val="75000"/>
                  </a:schemeClr>
                </a:solidFill>
              </a:rPr>
              <a:t>حالت دوم </a:t>
            </a:r>
            <a:r>
              <a:rPr lang="en-US" b="1" dirty="0">
                <a:solidFill>
                  <a:schemeClr val="accent2">
                    <a:lumMod val="75000"/>
                  </a:schemeClr>
                </a:solidFill>
              </a:rPr>
              <a:t>Plateau</a:t>
            </a:r>
            <a:r>
              <a:rPr lang="en-US" dirty="0">
                <a:solidFill>
                  <a:schemeClr val="accent2">
                    <a:lumMod val="75000"/>
                  </a:schemeClr>
                </a:solidFill>
              </a:rPr>
              <a:t> </a:t>
            </a:r>
            <a:r>
              <a:rPr lang="fa-IR" dirty="0">
                <a:solidFill>
                  <a:schemeClr val="accent2">
                    <a:lumMod val="75000"/>
                  </a:schemeClr>
                </a:solidFill>
              </a:rPr>
              <a:t> </a:t>
            </a:r>
            <a:r>
              <a:rPr lang="fa-IR" dirty="0"/>
              <a:t>می باشد که در مدهای حجمی </a:t>
            </a:r>
            <a:r>
              <a:rPr lang="en-US" dirty="0"/>
              <a:t>VCV </a:t>
            </a:r>
            <a:r>
              <a:rPr lang="fa-IR" dirty="0"/>
              <a:t>فعال بوده و طول مدت وقفه دمی پس از تنفس اجباری را نشان میدهد در این مدت هیچگونه جریان گازی در مدار وجود ندارد.</a:t>
            </a:r>
          </a:p>
        </p:txBody>
      </p:sp>
    </p:spTree>
    <p:extLst>
      <p:ext uri="{BB962C8B-B14F-4D97-AF65-F5344CB8AC3E}">
        <p14:creationId xmlns:p14="http://schemas.microsoft.com/office/powerpoint/2010/main" val="39041323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69490"/>
            <a:ext cx="8237834" cy="5650086"/>
          </a:xfrm>
        </p:spPr>
        <p:txBody>
          <a:bodyPr/>
          <a:lstStyle/>
          <a:p>
            <a:pPr algn="r" rtl="1"/>
            <a:r>
              <a:rPr lang="fa-IR" b="1" dirty="0">
                <a:solidFill>
                  <a:schemeClr val="accent2">
                    <a:lumMod val="75000"/>
                  </a:schemeClr>
                </a:solidFill>
              </a:rPr>
              <a:t>کلید 5 : </a:t>
            </a:r>
            <a:r>
              <a:rPr lang="en-US" b="1" dirty="0">
                <a:solidFill>
                  <a:schemeClr val="accent2">
                    <a:lumMod val="75000"/>
                  </a:schemeClr>
                </a:solidFill>
              </a:rPr>
              <a:t>Support Pressure</a:t>
            </a:r>
            <a:r>
              <a:rPr lang="en-US" dirty="0">
                <a:solidFill>
                  <a:schemeClr val="accent2">
                    <a:lumMod val="75000"/>
                  </a:schemeClr>
                </a:solidFill>
              </a:rPr>
              <a:t> </a:t>
            </a:r>
            <a:r>
              <a:rPr lang="fa-IR" dirty="0">
                <a:solidFill>
                  <a:schemeClr val="accent2">
                    <a:lumMod val="75000"/>
                  </a:schemeClr>
                </a:solidFill>
              </a:rPr>
              <a:t> </a:t>
            </a:r>
            <a:r>
              <a:rPr lang="fa-IR" dirty="0"/>
              <a:t>جهت تنظیم میزان فشار در مد </a:t>
            </a:r>
            <a:r>
              <a:rPr lang="en-US" dirty="0"/>
              <a:t>PSV </a:t>
            </a:r>
            <a:r>
              <a:rPr lang="fa-IR" dirty="0"/>
              <a:t>کاربرد دارد بین صفر تا 70 سانتیمتر آب قابل تنظیم میباشد.</a:t>
            </a:r>
          </a:p>
          <a:p>
            <a:pPr algn="r" rtl="1"/>
            <a:r>
              <a:rPr lang="fa-IR" dirty="0">
                <a:solidFill>
                  <a:schemeClr val="accent2">
                    <a:lumMod val="75000"/>
                  </a:schemeClr>
                </a:solidFill>
              </a:rPr>
              <a:t> </a:t>
            </a:r>
            <a:r>
              <a:rPr lang="fa-IR" b="1" dirty="0">
                <a:solidFill>
                  <a:schemeClr val="accent2">
                    <a:lumMod val="75000"/>
                  </a:schemeClr>
                </a:solidFill>
              </a:rPr>
              <a:t>کلید 6: کلید </a:t>
            </a:r>
            <a:r>
              <a:rPr lang="en-US" b="1" dirty="0">
                <a:solidFill>
                  <a:schemeClr val="accent2">
                    <a:lumMod val="75000"/>
                  </a:schemeClr>
                </a:solidFill>
              </a:rPr>
              <a:t>Rise Time Factor</a:t>
            </a:r>
            <a:r>
              <a:rPr lang="en-US" dirty="0">
                <a:solidFill>
                  <a:schemeClr val="accent2">
                    <a:lumMod val="75000"/>
                  </a:schemeClr>
                </a:solidFill>
              </a:rPr>
              <a:t> </a:t>
            </a:r>
            <a:r>
              <a:rPr lang="fa-IR" dirty="0">
                <a:solidFill>
                  <a:schemeClr val="accent2">
                    <a:lumMod val="75000"/>
                  </a:schemeClr>
                </a:solidFill>
              </a:rPr>
              <a:t> </a:t>
            </a:r>
            <a:r>
              <a:rPr lang="fa-IR" dirty="0"/>
              <a:t>این کلید شبیه حالت اول کلید شماره 4 برای </a:t>
            </a:r>
            <a:r>
              <a:rPr lang="fa-IR" dirty="0" err="1"/>
              <a:t>تنفسهای</a:t>
            </a:r>
            <a:r>
              <a:rPr lang="fa-IR" dirty="0"/>
              <a:t> خودبخودی می باشد و فقط </a:t>
            </a:r>
            <a:r>
              <a:rPr lang="fa-IR" dirty="0" err="1"/>
              <a:t>درونتیلاتورهای</a:t>
            </a:r>
            <a:r>
              <a:rPr lang="fa-IR" dirty="0"/>
              <a:t> </a:t>
            </a:r>
            <a:r>
              <a:rPr lang="fa-IR" dirty="0" err="1"/>
              <a:t>بنت</a:t>
            </a:r>
            <a:r>
              <a:rPr lang="fa-IR" dirty="0"/>
              <a:t> 760 موجود میباشد.</a:t>
            </a:r>
          </a:p>
          <a:p>
            <a:pPr algn="r" rtl="1"/>
            <a:r>
              <a:rPr lang="fa-IR" b="1" dirty="0">
                <a:solidFill>
                  <a:schemeClr val="accent2">
                    <a:lumMod val="75000"/>
                  </a:schemeClr>
                </a:solidFill>
              </a:rPr>
              <a:t>کلید 7 : جهت تنظیم </a:t>
            </a:r>
            <a:r>
              <a:rPr lang="en-US" b="1" dirty="0">
                <a:solidFill>
                  <a:schemeClr val="accent2">
                    <a:lumMod val="75000"/>
                  </a:schemeClr>
                </a:solidFill>
              </a:rPr>
              <a:t>EXH Sensitivity</a:t>
            </a:r>
            <a:r>
              <a:rPr lang="fa-IR" b="1" dirty="0">
                <a:solidFill>
                  <a:schemeClr val="accent2">
                    <a:lumMod val="75000"/>
                  </a:schemeClr>
                </a:solidFill>
              </a:rPr>
              <a:t> : </a:t>
            </a:r>
            <a:r>
              <a:rPr lang="fa-IR" dirty="0"/>
              <a:t>این پارامتر جهت تنظیم مرحله ختم دم و شروع بازدم در تنفس های خودبخودی می باشد.</a:t>
            </a:r>
          </a:p>
          <a:p>
            <a:pPr algn="r" rtl="1"/>
            <a:r>
              <a:rPr lang="fa-IR" b="1" dirty="0">
                <a:solidFill>
                  <a:schemeClr val="accent2">
                    <a:lumMod val="75000"/>
                  </a:schemeClr>
                </a:solidFill>
              </a:rPr>
              <a:t>کلید 8 :</a:t>
            </a:r>
            <a:r>
              <a:rPr lang="fa-IR" dirty="0">
                <a:solidFill>
                  <a:schemeClr val="accent2">
                    <a:lumMod val="75000"/>
                  </a:schemeClr>
                </a:solidFill>
              </a:rPr>
              <a:t> </a:t>
            </a:r>
            <a:r>
              <a:rPr lang="fa-IR" dirty="0"/>
              <a:t>کلید </a:t>
            </a:r>
            <a:r>
              <a:rPr lang="fa-IR" dirty="0" err="1"/>
              <a:t>چرخانی</a:t>
            </a:r>
            <a:r>
              <a:rPr lang="fa-IR" dirty="0"/>
              <a:t> است جهت تنظیم </a:t>
            </a:r>
            <a:r>
              <a:rPr lang="fa-IR" dirty="0" err="1"/>
              <a:t>پارامترها</a:t>
            </a:r>
            <a:endParaRPr lang="fa-IR" dirty="0"/>
          </a:p>
          <a:p>
            <a:pPr algn="r" rtl="1"/>
            <a:endParaRPr lang="fa-IR" dirty="0"/>
          </a:p>
        </p:txBody>
      </p:sp>
    </p:spTree>
    <p:extLst>
      <p:ext uri="{BB962C8B-B14F-4D97-AF65-F5344CB8AC3E}">
        <p14:creationId xmlns:p14="http://schemas.microsoft.com/office/powerpoint/2010/main" val="33490012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7900" y="374900"/>
            <a:ext cx="6262636" cy="5830731"/>
          </a:xfrm>
        </p:spPr>
      </p:pic>
    </p:spTree>
    <p:extLst>
      <p:ext uri="{BB962C8B-B14F-4D97-AF65-F5344CB8AC3E}">
        <p14:creationId xmlns:p14="http://schemas.microsoft.com/office/powerpoint/2010/main" val="15142578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222195"/>
            <a:ext cx="8237834" cy="5497381"/>
          </a:xfrm>
        </p:spPr>
        <p:txBody>
          <a:bodyPr>
            <a:normAutofit lnSpcReduction="10000"/>
          </a:bodyPr>
          <a:lstStyle/>
          <a:p>
            <a:pPr algn="r" rtl="1"/>
            <a:r>
              <a:rPr lang="fa-IR" b="1" dirty="0">
                <a:solidFill>
                  <a:schemeClr val="accent2">
                    <a:lumMod val="75000"/>
                  </a:schemeClr>
                </a:solidFill>
              </a:rPr>
              <a:t>کلید </a:t>
            </a:r>
            <a:r>
              <a:rPr lang="en-US" b="1" dirty="0">
                <a:solidFill>
                  <a:schemeClr val="accent2">
                    <a:lumMod val="75000"/>
                  </a:schemeClr>
                </a:solidFill>
              </a:rPr>
              <a:t>Apnea </a:t>
            </a:r>
            <a:r>
              <a:rPr lang="en-US" b="1" dirty="0" err="1">
                <a:solidFill>
                  <a:schemeClr val="accent2">
                    <a:lumMod val="75000"/>
                  </a:schemeClr>
                </a:solidFill>
              </a:rPr>
              <a:t>Params</a:t>
            </a:r>
            <a:r>
              <a:rPr lang="en-US" dirty="0">
                <a:solidFill>
                  <a:schemeClr val="accent2">
                    <a:lumMod val="75000"/>
                  </a:schemeClr>
                </a:solidFill>
              </a:rPr>
              <a:t> </a:t>
            </a:r>
            <a:r>
              <a:rPr lang="fa-IR" dirty="0">
                <a:solidFill>
                  <a:schemeClr val="accent2">
                    <a:lumMod val="75000"/>
                  </a:schemeClr>
                </a:solidFill>
              </a:rPr>
              <a:t>: </a:t>
            </a:r>
            <a:r>
              <a:rPr lang="fa-IR" dirty="0"/>
              <a:t>جهت تنظیم پارامترهای مد تنفسی آپنه </a:t>
            </a:r>
            <a:r>
              <a:rPr lang="fa-IR" dirty="0" err="1"/>
              <a:t>ونتیلاسیون</a:t>
            </a:r>
            <a:r>
              <a:rPr lang="fa-IR" dirty="0"/>
              <a:t> .</a:t>
            </a:r>
          </a:p>
          <a:p>
            <a:pPr algn="r" rtl="1"/>
            <a:r>
              <a:rPr lang="fa-IR" b="1" dirty="0">
                <a:solidFill>
                  <a:schemeClr val="accent2">
                    <a:lumMod val="75000"/>
                  </a:schemeClr>
                </a:solidFill>
              </a:rPr>
              <a:t>کلید </a:t>
            </a:r>
            <a:r>
              <a:rPr lang="en-US" b="1" dirty="0">
                <a:solidFill>
                  <a:schemeClr val="accent2">
                    <a:lumMod val="75000"/>
                  </a:schemeClr>
                </a:solidFill>
              </a:rPr>
              <a:t>: MENU</a:t>
            </a:r>
            <a:r>
              <a:rPr lang="en-US" dirty="0">
                <a:solidFill>
                  <a:schemeClr val="accent2">
                    <a:lumMod val="75000"/>
                  </a:schemeClr>
                </a:solidFill>
              </a:rPr>
              <a:t> </a:t>
            </a:r>
            <a:r>
              <a:rPr lang="fa-IR" dirty="0"/>
              <a:t>جهت ورود به منو واقع در سطر دوم صفحه نمایش می باشد . توصیه میکنم تا کسب اطلاعات کافی وارد منو نشوید.</a:t>
            </a:r>
          </a:p>
          <a:p>
            <a:pPr algn="r" rtl="1"/>
            <a:r>
              <a:rPr lang="fa-IR" b="1" dirty="0">
                <a:solidFill>
                  <a:schemeClr val="accent2">
                    <a:lumMod val="75000"/>
                  </a:schemeClr>
                </a:solidFill>
              </a:rPr>
              <a:t>کلید 100%</a:t>
            </a:r>
            <a:r>
              <a:rPr lang="fa-IR" dirty="0">
                <a:solidFill>
                  <a:schemeClr val="accent2">
                    <a:lumMod val="75000"/>
                  </a:schemeClr>
                </a:solidFill>
              </a:rPr>
              <a:t> </a:t>
            </a:r>
            <a:r>
              <a:rPr lang="fa-IR" dirty="0"/>
              <a:t>جهت دادن اکسیژن 100% قبل و بعد از </a:t>
            </a:r>
            <a:r>
              <a:rPr lang="fa-IR" dirty="0" err="1"/>
              <a:t>ساکشن</a:t>
            </a:r>
            <a:r>
              <a:rPr lang="fa-IR" dirty="0"/>
              <a:t> کردن کاربرد دارد جهت استفاده از این کلید باید حتما </a:t>
            </a:r>
            <a:r>
              <a:rPr lang="fa-IR" dirty="0" err="1"/>
              <a:t>سنسور</a:t>
            </a:r>
            <a:r>
              <a:rPr lang="fa-IR" dirty="0"/>
              <a:t> اکسیژن فعال باشد.</a:t>
            </a:r>
          </a:p>
          <a:p>
            <a:pPr algn="r" rtl="1"/>
            <a:r>
              <a:rPr lang="fa-IR" b="1" dirty="0">
                <a:solidFill>
                  <a:schemeClr val="accent2">
                    <a:lumMod val="75000"/>
                  </a:schemeClr>
                </a:solidFill>
              </a:rPr>
              <a:t>کلید </a:t>
            </a:r>
            <a:r>
              <a:rPr lang="en-US" b="1" dirty="0">
                <a:solidFill>
                  <a:schemeClr val="accent2">
                    <a:lumMod val="75000"/>
                  </a:schemeClr>
                </a:solidFill>
              </a:rPr>
              <a:t>: Manual INSP</a:t>
            </a:r>
            <a:r>
              <a:rPr lang="en-US" dirty="0">
                <a:solidFill>
                  <a:schemeClr val="accent2">
                    <a:lumMod val="75000"/>
                  </a:schemeClr>
                </a:solidFill>
              </a:rPr>
              <a:t> </a:t>
            </a:r>
            <a:r>
              <a:rPr lang="fa-IR" dirty="0"/>
              <a:t>جهت دادن یک تنفس </a:t>
            </a:r>
            <a:r>
              <a:rPr lang="fa-IR" dirty="0" err="1"/>
              <a:t>بصورت</a:t>
            </a:r>
            <a:r>
              <a:rPr lang="fa-IR" dirty="0"/>
              <a:t> دستی با مشخصات تنظیمی  یا اصلا نقش </a:t>
            </a:r>
            <a:r>
              <a:rPr lang="fa-IR" dirty="0" err="1"/>
              <a:t>آمبوبگ</a:t>
            </a:r>
            <a:r>
              <a:rPr lang="fa-IR" dirty="0"/>
              <a:t> را دارد.</a:t>
            </a:r>
          </a:p>
          <a:p>
            <a:pPr algn="r" rtl="1"/>
            <a:r>
              <a:rPr lang="fa-IR" b="1" dirty="0">
                <a:solidFill>
                  <a:schemeClr val="accent2">
                    <a:lumMod val="75000"/>
                  </a:schemeClr>
                </a:solidFill>
              </a:rPr>
              <a:t>کلید </a:t>
            </a:r>
            <a:r>
              <a:rPr lang="en-US" b="1" dirty="0">
                <a:solidFill>
                  <a:schemeClr val="accent2">
                    <a:lumMod val="75000"/>
                  </a:schemeClr>
                </a:solidFill>
              </a:rPr>
              <a:t>: EXPIRATORY PAUSE</a:t>
            </a:r>
            <a:r>
              <a:rPr lang="en-US" dirty="0">
                <a:solidFill>
                  <a:schemeClr val="accent2">
                    <a:lumMod val="75000"/>
                  </a:schemeClr>
                </a:solidFill>
              </a:rPr>
              <a:t>  )</a:t>
            </a:r>
            <a:r>
              <a:rPr lang="fa-IR" dirty="0"/>
              <a:t>فقط در </a:t>
            </a:r>
            <a:r>
              <a:rPr lang="fa-IR" dirty="0" err="1"/>
              <a:t>بنت</a:t>
            </a:r>
            <a:r>
              <a:rPr lang="fa-IR" dirty="0"/>
              <a:t> 760)  جهت توقف </a:t>
            </a:r>
            <a:r>
              <a:rPr lang="fa-IR" dirty="0" err="1"/>
              <a:t>بازدمی</a:t>
            </a:r>
            <a:r>
              <a:rPr lang="fa-IR" dirty="0"/>
              <a:t> کاربرد دارد  . این کلید جهت تشخیص و محاسبه پیپ ناخواسته یا </a:t>
            </a:r>
            <a:r>
              <a:rPr lang="en-US" dirty="0"/>
              <a:t>auto – PEEP </a:t>
            </a:r>
            <a:r>
              <a:rPr lang="fa-IR" dirty="0"/>
              <a:t>بکار میرود این کلید دریچه </a:t>
            </a:r>
            <a:r>
              <a:rPr lang="fa-IR" dirty="0" err="1"/>
              <a:t>بازدمی</a:t>
            </a:r>
            <a:r>
              <a:rPr lang="fa-IR" dirty="0"/>
              <a:t> را در </a:t>
            </a:r>
            <a:r>
              <a:rPr lang="fa-IR" dirty="0" err="1"/>
              <a:t>انتتهای</a:t>
            </a:r>
            <a:r>
              <a:rPr lang="fa-IR" dirty="0"/>
              <a:t> بازدم میبندد و تنفس اجباری بعدی داده نمیشود.</a:t>
            </a:r>
          </a:p>
        </p:txBody>
      </p:sp>
    </p:spTree>
    <p:extLst>
      <p:ext uri="{BB962C8B-B14F-4D97-AF65-F5344CB8AC3E}">
        <p14:creationId xmlns:p14="http://schemas.microsoft.com/office/powerpoint/2010/main" val="39230032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222195"/>
            <a:ext cx="8237834" cy="5497381"/>
          </a:xfrm>
        </p:spPr>
        <p:txBody>
          <a:bodyPr/>
          <a:lstStyle/>
          <a:p>
            <a:pPr algn="r" rtl="1"/>
            <a:r>
              <a:rPr lang="fa-IR" b="1" dirty="0">
                <a:solidFill>
                  <a:schemeClr val="accent2">
                    <a:lumMod val="75000"/>
                  </a:schemeClr>
                </a:solidFill>
              </a:rPr>
              <a:t>کلید </a:t>
            </a:r>
            <a:r>
              <a:rPr lang="en-US" b="1" dirty="0">
                <a:solidFill>
                  <a:schemeClr val="accent2">
                    <a:lumMod val="75000"/>
                  </a:schemeClr>
                </a:solidFill>
              </a:rPr>
              <a:t>INS PAUSE</a:t>
            </a:r>
            <a:r>
              <a:rPr lang="en-US" dirty="0">
                <a:solidFill>
                  <a:schemeClr val="accent2">
                    <a:lumMod val="75000"/>
                  </a:schemeClr>
                </a:solidFill>
              </a:rPr>
              <a:t> </a:t>
            </a:r>
            <a:r>
              <a:rPr lang="fa-IR" dirty="0">
                <a:solidFill>
                  <a:schemeClr val="accent2">
                    <a:lumMod val="75000"/>
                  </a:schemeClr>
                </a:solidFill>
              </a:rPr>
              <a:t>: </a:t>
            </a:r>
            <a:r>
              <a:rPr lang="fa-IR" dirty="0"/>
              <a:t>جهت نگاه داشتن دم ( مکث دمی دستی) می باشد این کلید جهت محاسبه </a:t>
            </a:r>
            <a:r>
              <a:rPr lang="fa-IR" dirty="0" err="1"/>
              <a:t>کمپلیانس</a:t>
            </a:r>
            <a:r>
              <a:rPr lang="fa-IR" dirty="0"/>
              <a:t> و مقاومت ریه کاربرد دارد. در مواقعی که میخواهید از بیمار گرافی ریه بگیرید هم کاربرد دارد.</a:t>
            </a:r>
          </a:p>
          <a:p>
            <a:pPr algn="r" rtl="1"/>
            <a:r>
              <a:rPr lang="fa-IR" b="1" dirty="0">
                <a:solidFill>
                  <a:schemeClr val="accent2">
                    <a:lumMod val="75000"/>
                  </a:schemeClr>
                </a:solidFill>
              </a:rPr>
              <a:t>کلید </a:t>
            </a:r>
            <a:r>
              <a:rPr lang="en-US" b="1" dirty="0">
                <a:solidFill>
                  <a:schemeClr val="accent2">
                    <a:lumMod val="75000"/>
                  </a:schemeClr>
                </a:solidFill>
              </a:rPr>
              <a:t>Clear</a:t>
            </a:r>
            <a:r>
              <a:rPr lang="en-US" dirty="0">
                <a:solidFill>
                  <a:schemeClr val="accent2">
                    <a:lumMod val="75000"/>
                  </a:schemeClr>
                </a:solidFill>
              </a:rPr>
              <a:t> </a:t>
            </a:r>
            <a:r>
              <a:rPr lang="fa-IR" dirty="0">
                <a:solidFill>
                  <a:schemeClr val="accent2">
                    <a:lumMod val="75000"/>
                  </a:schemeClr>
                </a:solidFill>
              </a:rPr>
              <a:t>: </a:t>
            </a:r>
            <a:r>
              <a:rPr lang="fa-IR" dirty="0"/>
              <a:t>مقادیر را تا قبل از زدن </a:t>
            </a:r>
            <a:r>
              <a:rPr lang="en-US" dirty="0"/>
              <a:t>ACCEPT </a:t>
            </a:r>
            <a:r>
              <a:rPr lang="fa-IR" dirty="0"/>
              <a:t>پاک می نماید. فشار دادن دو بار این کلید ، وضعیت </a:t>
            </a:r>
            <a:r>
              <a:rPr lang="fa-IR" dirty="0" err="1"/>
              <a:t>ونتیلاور</a:t>
            </a:r>
            <a:r>
              <a:rPr lang="fa-IR" dirty="0"/>
              <a:t> را به وضعیت قبلی </a:t>
            </a:r>
            <a:r>
              <a:rPr lang="fa-IR" dirty="0" err="1"/>
              <a:t>برمی</a:t>
            </a:r>
            <a:r>
              <a:rPr lang="fa-IR" dirty="0"/>
              <a:t> گرداند.</a:t>
            </a:r>
          </a:p>
          <a:p>
            <a:pPr algn="r" rtl="1"/>
            <a:endParaRPr lang="fa-IR" dirty="0"/>
          </a:p>
        </p:txBody>
      </p:sp>
    </p:spTree>
    <p:extLst>
      <p:ext uri="{BB962C8B-B14F-4D97-AF65-F5344CB8AC3E}">
        <p14:creationId xmlns:p14="http://schemas.microsoft.com/office/powerpoint/2010/main" val="26688813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8720" y="6218"/>
            <a:ext cx="5134330" cy="6018767"/>
          </a:xfrm>
        </p:spPr>
      </p:pic>
    </p:spTree>
    <p:extLst>
      <p:ext uri="{BB962C8B-B14F-4D97-AF65-F5344CB8AC3E}">
        <p14:creationId xmlns:p14="http://schemas.microsoft.com/office/powerpoint/2010/main" val="24023157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374900"/>
            <a:ext cx="8237834" cy="5344676"/>
          </a:xfrm>
        </p:spPr>
        <p:txBody>
          <a:bodyPr/>
          <a:lstStyle/>
          <a:p>
            <a:pPr algn="r" rtl="1"/>
            <a:r>
              <a:rPr lang="fa-IR" b="1" dirty="0">
                <a:solidFill>
                  <a:schemeClr val="accent2">
                    <a:lumMod val="75000"/>
                  </a:schemeClr>
                </a:solidFill>
              </a:rPr>
              <a:t>کلید </a:t>
            </a:r>
            <a:r>
              <a:rPr lang="en-US" b="1" dirty="0">
                <a:solidFill>
                  <a:schemeClr val="accent2">
                    <a:lumMod val="75000"/>
                  </a:schemeClr>
                </a:solidFill>
              </a:rPr>
              <a:t>PEEP/CPAP</a:t>
            </a:r>
            <a:r>
              <a:rPr lang="fa-IR" b="1" dirty="0">
                <a:solidFill>
                  <a:schemeClr val="accent2">
                    <a:lumMod val="75000"/>
                  </a:schemeClr>
                </a:solidFill>
              </a:rPr>
              <a:t>: </a:t>
            </a:r>
            <a:r>
              <a:rPr lang="fa-IR" dirty="0"/>
              <a:t>جهت تنظیم فشار مثبت انتهای بازدم و حداقل فشار حفظ شده در حین دم و بازدم می باشد که بین صفر تا 35 سانتی متر آب قابل تنظیم میباشد.</a:t>
            </a:r>
          </a:p>
          <a:p>
            <a:pPr algn="r" rtl="1"/>
            <a:r>
              <a:rPr lang="fa-IR" b="1" dirty="0">
                <a:solidFill>
                  <a:schemeClr val="accent2">
                    <a:lumMod val="75000"/>
                  </a:schemeClr>
                </a:solidFill>
              </a:rPr>
              <a:t>کلید</a:t>
            </a:r>
            <a:r>
              <a:rPr lang="en-US" b="1" dirty="0">
                <a:solidFill>
                  <a:schemeClr val="accent2">
                    <a:lumMod val="75000"/>
                  </a:schemeClr>
                </a:solidFill>
              </a:rPr>
              <a:t>:TRIGGER SENSITIVITY</a:t>
            </a:r>
            <a:r>
              <a:rPr lang="en-US" dirty="0">
                <a:solidFill>
                  <a:schemeClr val="accent2">
                    <a:lumMod val="75000"/>
                  </a:schemeClr>
                </a:solidFill>
              </a:rPr>
              <a:t> </a:t>
            </a:r>
            <a:r>
              <a:rPr lang="fa-IR" dirty="0">
                <a:solidFill>
                  <a:schemeClr val="accent2">
                    <a:lumMod val="75000"/>
                  </a:schemeClr>
                </a:solidFill>
              </a:rPr>
              <a:t> </a:t>
            </a:r>
            <a:r>
              <a:rPr lang="fa-IR" dirty="0"/>
              <a:t>جهت تنظیم حساسیت دستگاه جهت فعال کردم دم برای ارائه تنفس در پاسخ به تنفس خودبخودی بیمار میباشد.</a:t>
            </a:r>
          </a:p>
          <a:p>
            <a:pPr algn="r" rtl="1"/>
            <a:r>
              <a:rPr lang="fa-IR" b="1" dirty="0">
                <a:solidFill>
                  <a:schemeClr val="accent2">
                    <a:lumMod val="75000"/>
                  </a:schemeClr>
                </a:solidFill>
              </a:rPr>
              <a:t>کلید </a:t>
            </a:r>
            <a:r>
              <a:rPr lang="en-US" b="1" dirty="0">
                <a:solidFill>
                  <a:schemeClr val="accent2">
                    <a:lumMod val="75000"/>
                  </a:schemeClr>
                </a:solidFill>
              </a:rPr>
              <a:t>:O2% </a:t>
            </a:r>
            <a:r>
              <a:rPr lang="fa-IR" b="1" dirty="0"/>
              <a:t> </a:t>
            </a:r>
            <a:r>
              <a:rPr lang="fa-IR" dirty="0"/>
              <a:t>جهت تنظیم غلظت اکسیژن دمی.</a:t>
            </a:r>
          </a:p>
        </p:txBody>
      </p:sp>
    </p:spTree>
    <p:extLst>
      <p:ext uri="{BB962C8B-B14F-4D97-AF65-F5344CB8AC3E}">
        <p14:creationId xmlns:p14="http://schemas.microsoft.com/office/powerpoint/2010/main" val="34145170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4936"/>
          <a:stretch/>
        </p:blipFill>
        <p:spPr>
          <a:xfrm>
            <a:off x="448965" y="0"/>
            <a:ext cx="3492827" cy="6108200"/>
          </a:xfrm>
        </p:spPr>
      </p:pic>
      <p:sp>
        <p:nvSpPr>
          <p:cNvPr id="5" name="Rectangle 4"/>
          <p:cNvSpPr/>
          <p:nvPr/>
        </p:nvSpPr>
        <p:spPr>
          <a:xfrm>
            <a:off x="3941792" y="527605"/>
            <a:ext cx="4905948" cy="707886"/>
          </a:xfrm>
          <a:prstGeom prst="rect">
            <a:avLst/>
          </a:prstGeom>
        </p:spPr>
        <p:txBody>
          <a:bodyPr wrap="square">
            <a:spAutoFit/>
          </a:bodyPr>
          <a:lstStyle/>
          <a:p>
            <a:pPr algn="r" rtl="1"/>
            <a:r>
              <a:rPr lang="fa-IR" sz="2000" b="1" dirty="0">
                <a:solidFill>
                  <a:schemeClr val="accent2">
                    <a:lumMod val="75000"/>
                  </a:schemeClr>
                </a:solidFill>
                <a:latin typeface="arial, helvetica, sans-serif"/>
              </a:rPr>
              <a:t>2- مانیتورینگ و اطلاعات بیمار </a:t>
            </a:r>
            <a:r>
              <a:rPr lang="en-US" sz="2000" b="1" dirty="0">
                <a:solidFill>
                  <a:schemeClr val="accent2">
                    <a:lumMod val="75000"/>
                  </a:schemeClr>
                </a:solidFill>
                <a:latin typeface="arial, helvetica, sans-serif"/>
              </a:rPr>
              <a:t>Patient Data</a:t>
            </a:r>
            <a:endParaRPr lang="en-US" sz="2000" b="1" dirty="0">
              <a:solidFill>
                <a:schemeClr val="accent2">
                  <a:lumMod val="75000"/>
                </a:schemeClr>
              </a:solidFill>
            </a:endParaRPr>
          </a:p>
          <a:p>
            <a:pPr algn="r" rtl="1"/>
            <a:r>
              <a:rPr lang="fa-IR" sz="2000" b="1" dirty="0">
                <a:solidFill>
                  <a:schemeClr val="accent2">
                    <a:lumMod val="75000"/>
                  </a:schemeClr>
                </a:solidFill>
                <a:latin typeface="arial, helvetica, sans-serif"/>
              </a:rPr>
              <a:t>3-</a:t>
            </a:r>
            <a:r>
              <a:rPr lang="en-US" sz="2000" b="1" dirty="0">
                <a:solidFill>
                  <a:schemeClr val="accent2">
                    <a:lumMod val="75000"/>
                  </a:schemeClr>
                </a:solidFill>
                <a:latin typeface="arial, helvetica, sans-serif"/>
              </a:rPr>
              <a:t> </a:t>
            </a:r>
            <a:r>
              <a:rPr lang="fa-IR" sz="2000" b="1" dirty="0">
                <a:solidFill>
                  <a:schemeClr val="accent2">
                    <a:lumMod val="75000"/>
                  </a:schemeClr>
                </a:solidFill>
                <a:latin typeface="arial, helvetica, sans-serif"/>
              </a:rPr>
              <a:t>وضعیت دستگاه </a:t>
            </a:r>
            <a:r>
              <a:rPr lang="en-US" sz="2000" b="1" dirty="0">
                <a:solidFill>
                  <a:schemeClr val="accent2">
                    <a:lumMod val="75000"/>
                  </a:schemeClr>
                </a:solidFill>
                <a:latin typeface="arial, helvetica, sans-serif"/>
              </a:rPr>
              <a:t>Ventilator Status</a:t>
            </a:r>
            <a:endParaRPr lang="en-US" sz="2000" b="1" dirty="0">
              <a:solidFill>
                <a:schemeClr val="accent2">
                  <a:lumMod val="75000"/>
                </a:schemeClr>
              </a:solidFill>
            </a:endParaRPr>
          </a:p>
        </p:txBody>
      </p:sp>
      <p:sp>
        <p:nvSpPr>
          <p:cNvPr id="6" name="Rectangle 5"/>
          <p:cNvSpPr/>
          <p:nvPr/>
        </p:nvSpPr>
        <p:spPr>
          <a:xfrm>
            <a:off x="3773859" y="1443835"/>
            <a:ext cx="5344675" cy="1569660"/>
          </a:xfrm>
          <a:prstGeom prst="rect">
            <a:avLst/>
          </a:prstGeom>
        </p:spPr>
        <p:txBody>
          <a:bodyPr wrap="square">
            <a:spAutoFit/>
          </a:bodyPr>
          <a:lstStyle/>
          <a:p>
            <a:pPr algn="r" rtl="1"/>
            <a:r>
              <a:rPr lang="fa-IR" sz="2400" dirty="0">
                <a:latin typeface="arial, helvetica, sans-serif"/>
              </a:rPr>
              <a:t>در قسمت مانیتورینگ و اطلاعات بیمار </a:t>
            </a:r>
            <a:r>
              <a:rPr lang="en-US" sz="2400" dirty="0">
                <a:latin typeface="arial, helvetica, sans-serif"/>
              </a:rPr>
              <a:t>Patient Data </a:t>
            </a:r>
            <a:r>
              <a:rPr lang="fa-IR" sz="2400" dirty="0">
                <a:latin typeface="arial, helvetica, sans-serif"/>
              </a:rPr>
              <a:t>اطلاعاتی در خصوص وضعیت تنفسی بیمار و همچنین </a:t>
            </a:r>
            <a:r>
              <a:rPr lang="fa-IR" sz="2400" dirty="0" err="1">
                <a:latin typeface="arial, helvetica, sans-serif"/>
              </a:rPr>
              <a:t>تنظیمات</a:t>
            </a:r>
            <a:r>
              <a:rPr lang="fa-IR" sz="2400" dirty="0">
                <a:latin typeface="arial, helvetica, sans-serif"/>
              </a:rPr>
              <a:t> </a:t>
            </a:r>
            <a:r>
              <a:rPr lang="fa-IR" sz="2400" dirty="0" err="1">
                <a:latin typeface="arial, helvetica, sans-serif"/>
              </a:rPr>
              <a:t>آلارم</a:t>
            </a:r>
            <a:r>
              <a:rPr lang="fa-IR" sz="2400" dirty="0">
                <a:latin typeface="arial, helvetica, sans-serif"/>
              </a:rPr>
              <a:t> ها قرار دارد در ذیل به جزئیات می پردازم:</a:t>
            </a:r>
            <a:endParaRPr lang="fa-IR" sz="2400" dirty="0"/>
          </a:p>
        </p:txBody>
      </p:sp>
    </p:spTree>
    <p:extLst>
      <p:ext uri="{BB962C8B-B14F-4D97-AF65-F5344CB8AC3E}">
        <p14:creationId xmlns:p14="http://schemas.microsoft.com/office/powerpoint/2010/main" val="4186848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374900"/>
            <a:ext cx="8237834" cy="5344676"/>
          </a:xfrm>
        </p:spPr>
        <p:txBody>
          <a:bodyPr/>
          <a:lstStyle/>
          <a:p>
            <a:pPr algn="r" rtl="1"/>
            <a:r>
              <a:rPr lang="fa-IR" dirty="0"/>
              <a:t>در قسمت بالا درست زیر نوشته </a:t>
            </a:r>
            <a:r>
              <a:rPr lang="en-US" dirty="0"/>
              <a:t>Patient Data </a:t>
            </a:r>
            <a:r>
              <a:rPr lang="fa-IR" dirty="0"/>
              <a:t>سه چراغ وجود دارد در صورت روشن شدن هر کدام وضعیت شروع تنفس را مشخص می نماید:</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544" y="1749245"/>
            <a:ext cx="5039265" cy="1570945"/>
          </a:xfrm>
          <a:prstGeom prst="rect">
            <a:avLst/>
          </a:prstGeom>
        </p:spPr>
      </p:pic>
      <p:sp>
        <p:nvSpPr>
          <p:cNvPr id="5" name="Rectangle 4"/>
          <p:cNvSpPr/>
          <p:nvPr/>
        </p:nvSpPr>
        <p:spPr>
          <a:xfrm>
            <a:off x="1517900" y="3323602"/>
            <a:ext cx="6719019" cy="2677656"/>
          </a:xfrm>
          <a:prstGeom prst="rect">
            <a:avLst/>
          </a:prstGeom>
        </p:spPr>
        <p:txBody>
          <a:bodyPr wrap="square">
            <a:spAutoFit/>
          </a:bodyPr>
          <a:lstStyle/>
          <a:p>
            <a:pPr algn="r" rtl="1"/>
            <a:r>
              <a:rPr lang="en-US" sz="2400" dirty="0">
                <a:solidFill>
                  <a:schemeClr val="accent2">
                    <a:lumMod val="75000"/>
                  </a:schemeClr>
                </a:solidFill>
                <a:latin typeface="arial, helvetica, sans-serif"/>
              </a:rPr>
              <a:t>:Mandatory</a:t>
            </a:r>
            <a:r>
              <a:rPr lang="en-US" sz="2400" dirty="0">
                <a:latin typeface="arial, helvetica, sans-serif"/>
              </a:rPr>
              <a:t> </a:t>
            </a:r>
            <a:r>
              <a:rPr lang="fa-IR" sz="2400" dirty="0">
                <a:latin typeface="arial, helvetica, sans-serif"/>
              </a:rPr>
              <a:t> تنفسی است که دستگاه در سیکلهای مشخص که از تعداد تنفس تنظیمی تبعیت میکند ارائه میشود یعنی شروع کننده دستگاه میباشد و حجم و یا فشار تنظیم شده را ارائه می نماید.</a:t>
            </a:r>
            <a:endParaRPr lang="fa-IR" sz="2400" dirty="0"/>
          </a:p>
          <a:p>
            <a:pPr algn="r" rtl="1"/>
            <a:r>
              <a:rPr lang="en-US" sz="2400" dirty="0">
                <a:solidFill>
                  <a:schemeClr val="accent2">
                    <a:lumMod val="75000"/>
                  </a:schemeClr>
                </a:solidFill>
                <a:latin typeface="arial, helvetica, sans-serif"/>
              </a:rPr>
              <a:t> :Assist</a:t>
            </a:r>
            <a:r>
              <a:rPr lang="en-US" sz="2400" dirty="0">
                <a:latin typeface="arial, helvetica, sans-serif"/>
              </a:rPr>
              <a:t> </a:t>
            </a:r>
            <a:r>
              <a:rPr lang="fa-IR" sz="2400" dirty="0">
                <a:latin typeface="arial, helvetica, sans-serif"/>
              </a:rPr>
              <a:t>تنفسی است که شروع کننده آن بیمار بوده و دستگاه حجم یا فشار از پیش تعیین شده را ارائه می نماید</a:t>
            </a:r>
            <a:endParaRPr lang="fa-IR" sz="2400" dirty="0"/>
          </a:p>
          <a:p>
            <a:pPr algn="r" rtl="1"/>
            <a:r>
              <a:rPr lang="en-US" sz="2400" dirty="0">
                <a:solidFill>
                  <a:schemeClr val="accent2">
                    <a:lumMod val="75000"/>
                  </a:schemeClr>
                </a:solidFill>
                <a:latin typeface="arial, helvetica, sans-serif"/>
              </a:rPr>
              <a:t>:Spontaneous</a:t>
            </a:r>
            <a:r>
              <a:rPr lang="en-US" sz="2400" dirty="0">
                <a:latin typeface="arial, helvetica, sans-serif"/>
              </a:rPr>
              <a:t> </a:t>
            </a:r>
            <a:r>
              <a:rPr lang="fa-IR" sz="2400" dirty="0">
                <a:latin typeface="arial, helvetica, sans-serif"/>
              </a:rPr>
              <a:t>تنفسی است که توسط بیمار شروع و انجام میگیرد.</a:t>
            </a:r>
            <a:endParaRPr lang="fa-IR" sz="2400" dirty="0"/>
          </a:p>
        </p:txBody>
      </p:sp>
    </p:spTree>
    <p:extLst>
      <p:ext uri="{BB962C8B-B14F-4D97-AF65-F5344CB8AC3E}">
        <p14:creationId xmlns:p14="http://schemas.microsoft.com/office/powerpoint/2010/main" val="19387531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222195"/>
            <a:ext cx="8085129" cy="1679755"/>
          </a:xfrm>
        </p:spPr>
        <p:txBody>
          <a:bodyPr>
            <a:normAutofit lnSpcReduction="10000"/>
          </a:bodyPr>
          <a:lstStyle/>
          <a:p>
            <a:pPr algn="r" rtl="1"/>
            <a:r>
              <a:rPr lang="fa-IR" dirty="0"/>
              <a:t>در قسمت پایینتر اطلاعات طبقه بندی شده بیمار بر اساس سه متغیر فشار ، زمان و حجم دسته بندی و نشان داده میشود با انتخاب هر کدام و روشن شدن چراغ آن ، مقدار آن پارامتر نمایش داده میشود.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745" y="1596540"/>
            <a:ext cx="4048125" cy="4657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4512580" y="1901950"/>
            <a:ext cx="4572000" cy="1015663"/>
          </a:xfrm>
          <a:prstGeom prst="rect">
            <a:avLst/>
          </a:prstGeom>
        </p:spPr>
        <p:txBody>
          <a:bodyPr>
            <a:spAutoFit/>
          </a:bodyPr>
          <a:lstStyle/>
          <a:p>
            <a:pPr algn="r" rtl="1"/>
            <a:r>
              <a:rPr lang="en-US" sz="2000" dirty="0">
                <a:solidFill>
                  <a:schemeClr val="accent2">
                    <a:lumMod val="75000"/>
                  </a:schemeClr>
                </a:solidFill>
                <a:latin typeface="arial, helvetica, sans-serif"/>
              </a:rPr>
              <a:t>Mean Pressure </a:t>
            </a:r>
            <a:r>
              <a:rPr lang="fa-IR" sz="2000" dirty="0">
                <a:solidFill>
                  <a:schemeClr val="accent2">
                    <a:lumMod val="75000"/>
                  </a:schemeClr>
                </a:solidFill>
                <a:latin typeface="arial, helvetica, sans-serif"/>
              </a:rPr>
              <a:t>: </a:t>
            </a:r>
            <a:r>
              <a:rPr lang="fa-IR" sz="2000" dirty="0" err="1">
                <a:latin typeface="arial, helvetica, sans-serif"/>
              </a:rPr>
              <a:t>مقادر</a:t>
            </a:r>
            <a:r>
              <a:rPr lang="fa-IR" sz="2000" dirty="0">
                <a:latin typeface="arial, helvetica, sans-serif"/>
              </a:rPr>
              <a:t> فشار متوسط راه هوایی موجود در مدار تهویه در سرتاسر یک دوره تنفسی کامل نشان می دهد.</a:t>
            </a:r>
            <a:endParaRPr lang="fa-IR" sz="2000" dirty="0"/>
          </a:p>
        </p:txBody>
      </p:sp>
      <p:sp>
        <p:nvSpPr>
          <p:cNvPr id="7" name="TextBox 6"/>
          <p:cNvSpPr txBox="1"/>
          <p:nvPr/>
        </p:nvSpPr>
        <p:spPr>
          <a:xfrm>
            <a:off x="4724705" y="2917614"/>
            <a:ext cx="4275740" cy="1015663"/>
          </a:xfrm>
          <a:prstGeom prst="rect">
            <a:avLst/>
          </a:prstGeom>
          <a:noFill/>
        </p:spPr>
        <p:txBody>
          <a:bodyPr wrap="square" rtlCol="1">
            <a:spAutoFit/>
          </a:bodyPr>
          <a:lstStyle/>
          <a:p>
            <a:pPr algn="r" rtl="1"/>
            <a:r>
              <a:rPr lang="en-US" sz="2000" b="1" dirty="0">
                <a:solidFill>
                  <a:schemeClr val="accent2">
                    <a:lumMod val="75000"/>
                  </a:schemeClr>
                </a:solidFill>
              </a:rPr>
              <a:t>Peak Pressure </a:t>
            </a:r>
            <a:r>
              <a:rPr lang="fa-IR" sz="2000" b="1" dirty="0">
                <a:solidFill>
                  <a:schemeClr val="accent2">
                    <a:lumMod val="75000"/>
                  </a:schemeClr>
                </a:solidFill>
              </a:rPr>
              <a:t>: </a:t>
            </a:r>
            <a:r>
              <a:rPr lang="fa-IR" sz="2000" dirty="0"/>
              <a:t>فشار حداکثر راه هوایی اندازه گیری شده در انتهای دم را نشان میدهد. مقدار آن بین صفر تا 140 سانتیمتر آب می باشد.</a:t>
            </a:r>
          </a:p>
        </p:txBody>
      </p:sp>
      <p:sp>
        <p:nvSpPr>
          <p:cNvPr id="8" name="TextBox 7"/>
          <p:cNvSpPr txBox="1"/>
          <p:nvPr/>
        </p:nvSpPr>
        <p:spPr>
          <a:xfrm>
            <a:off x="4724706" y="3933277"/>
            <a:ext cx="4275740" cy="1323439"/>
          </a:xfrm>
          <a:prstGeom prst="rect">
            <a:avLst/>
          </a:prstGeom>
          <a:noFill/>
        </p:spPr>
        <p:txBody>
          <a:bodyPr wrap="square" rtlCol="1">
            <a:spAutoFit/>
          </a:bodyPr>
          <a:lstStyle/>
          <a:p>
            <a:pPr algn="r" rtl="1"/>
            <a:r>
              <a:rPr lang="en-US" sz="2000" b="1" dirty="0">
                <a:solidFill>
                  <a:schemeClr val="accent2">
                    <a:lumMod val="75000"/>
                  </a:schemeClr>
                </a:solidFill>
              </a:rPr>
              <a:t>Plateau Pressure </a:t>
            </a:r>
            <a:r>
              <a:rPr lang="fa-IR" sz="2000" b="1" dirty="0">
                <a:solidFill>
                  <a:schemeClr val="accent2">
                    <a:lumMod val="75000"/>
                  </a:schemeClr>
                </a:solidFill>
              </a:rPr>
              <a:t>:</a:t>
            </a:r>
            <a:r>
              <a:rPr lang="fa-IR" sz="2000" b="1" dirty="0"/>
              <a:t> </a:t>
            </a:r>
            <a:r>
              <a:rPr lang="fa-IR" sz="2000" dirty="0"/>
              <a:t>فقط در </a:t>
            </a:r>
            <a:r>
              <a:rPr lang="fa-IR" sz="2000" dirty="0" err="1"/>
              <a:t>بنت</a:t>
            </a:r>
            <a:r>
              <a:rPr lang="fa-IR" sz="2000" dirty="0"/>
              <a:t> 760) : فشار کفه (فشار مکث دمی) یا فشار اندازه گیری شده در پایان دوره </a:t>
            </a:r>
            <a:r>
              <a:rPr lang="fa-IR" sz="2000" dirty="0" err="1"/>
              <a:t>پلاتوی</a:t>
            </a:r>
            <a:r>
              <a:rPr lang="fa-IR" sz="2000" dirty="0"/>
              <a:t> یک دم اجباری را نشان میدهد.</a:t>
            </a:r>
          </a:p>
        </p:txBody>
      </p:sp>
    </p:spTree>
    <p:extLst>
      <p:ext uri="{BB962C8B-B14F-4D97-AF65-F5344CB8AC3E}">
        <p14:creationId xmlns:p14="http://schemas.microsoft.com/office/powerpoint/2010/main" val="26181884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38" y="1370409"/>
            <a:ext cx="4086225" cy="4048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3937269" y="374900"/>
            <a:ext cx="4911922" cy="400110"/>
          </a:xfrm>
          <a:prstGeom prst="rect">
            <a:avLst/>
          </a:prstGeom>
        </p:spPr>
        <p:txBody>
          <a:bodyPr wrap="none">
            <a:spAutoFit/>
          </a:bodyPr>
          <a:lstStyle/>
          <a:p>
            <a:pPr algn="r" rtl="1"/>
            <a:r>
              <a:rPr lang="en-US" sz="2000" b="1" dirty="0">
                <a:solidFill>
                  <a:schemeClr val="accent2">
                    <a:lumMod val="75000"/>
                  </a:schemeClr>
                </a:solidFill>
                <a:latin typeface="arial, helvetica, sans-serif"/>
              </a:rPr>
              <a:t>Rate/min </a:t>
            </a:r>
            <a:r>
              <a:rPr lang="fa-IR" sz="2000" b="1" dirty="0">
                <a:solidFill>
                  <a:schemeClr val="accent2">
                    <a:lumMod val="75000"/>
                  </a:schemeClr>
                </a:solidFill>
                <a:latin typeface="arial, helvetica, sans-serif"/>
              </a:rPr>
              <a:t>تعداد تنفس در دقیقه : </a:t>
            </a:r>
            <a:r>
              <a:rPr lang="fa-IR" sz="2000" dirty="0">
                <a:latin typeface="arial, helvetica, sans-serif"/>
              </a:rPr>
              <a:t>مقدار کل تعداد تنفس</a:t>
            </a:r>
            <a:endParaRPr lang="fa-IR" sz="2000" dirty="0"/>
          </a:p>
        </p:txBody>
      </p:sp>
      <p:sp>
        <p:nvSpPr>
          <p:cNvPr id="6" name="Rectangle 5"/>
          <p:cNvSpPr/>
          <p:nvPr/>
        </p:nvSpPr>
        <p:spPr>
          <a:xfrm>
            <a:off x="3937269" y="996077"/>
            <a:ext cx="4911922" cy="707886"/>
          </a:xfrm>
          <a:prstGeom prst="rect">
            <a:avLst/>
          </a:prstGeom>
        </p:spPr>
        <p:txBody>
          <a:bodyPr wrap="square">
            <a:spAutoFit/>
          </a:bodyPr>
          <a:lstStyle/>
          <a:p>
            <a:pPr algn="r" rtl="1"/>
            <a:r>
              <a:rPr lang="en-US" sz="2000" b="1" dirty="0">
                <a:solidFill>
                  <a:schemeClr val="accent2">
                    <a:lumMod val="75000"/>
                  </a:schemeClr>
                </a:solidFill>
                <a:latin typeface="arial, helvetica, sans-serif"/>
              </a:rPr>
              <a:t>I:E Ratio </a:t>
            </a:r>
            <a:r>
              <a:rPr lang="fa-IR" sz="2000" b="1" dirty="0">
                <a:solidFill>
                  <a:schemeClr val="accent2">
                    <a:lumMod val="75000"/>
                  </a:schemeClr>
                </a:solidFill>
                <a:latin typeface="arial, helvetica, sans-serif"/>
              </a:rPr>
              <a:t>: </a:t>
            </a:r>
            <a:r>
              <a:rPr lang="fa-IR" sz="2000" dirty="0">
                <a:latin typeface="arial, helvetica, sans-serif"/>
              </a:rPr>
              <a:t>مقدار زمان دم به زمان بازدم اندازه گیری شده را نمایش میدهد.</a:t>
            </a:r>
            <a:endParaRPr lang="fa-IR" sz="2000" dirty="0"/>
          </a:p>
        </p:txBody>
      </p:sp>
      <p:sp>
        <p:nvSpPr>
          <p:cNvPr id="7" name="Rectangle 6"/>
          <p:cNvSpPr/>
          <p:nvPr/>
        </p:nvSpPr>
        <p:spPr>
          <a:xfrm>
            <a:off x="4277191" y="1897945"/>
            <a:ext cx="4572000" cy="707886"/>
          </a:xfrm>
          <a:prstGeom prst="rect">
            <a:avLst/>
          </a:prstGeom>
        </p:spPr>
        <p:txBody>
          <a:bodyPr>
            <a:spAutoFit/>
          </a:bodyPr>
          <a:lstStyle/>
          <a:p>
            <a:pPr algn="r" rtl="1"/>
            <a:r>
              <a:rPr lang="en-US" sz="2000" b="1" dirty="0">
                <a:solidFill>
                  <a:schemeClr val="accent2">
                    <a:lumMod val="75000"/>
                  </a:schemeClr>
                </a:solidFill>
                <a:latin typeface="arial, helvetica, sans-serif"/>
              </a:rPr>
              <a:t>INSP TIME (S)</a:t>
            </a:r>
            <a:r>
              <a:rPr lang="fa-IR" sz="2000" b="1" dirty="0">
                <a:solidFill>
                  <a:schemeClr val="accent2">
                    <a:lumMod val="75000"/>
                  </a:schemeClr>
                </a:solidFill>
                <a:latin typeface="arial, helvetica, sans-serif"/>
              </a:rPr>
              <a:t>: </a:t>
            </a:r>
            <a:r>
              <a:rPr lang="fa-IR" sz="2000" b="1" dirty="0">
                <a:latin typeface="arial, helvetica, sans-serif"/>
              </a:rPr>
              <a:t>(</a:t>
            </a:r>
            <a:r>
              <a:rPr lang="fa-IR" sz="2000" dirty="0">
                <a:latin typeface="arial, helvetica, sans-serif"/>
              </a:rPr>
              <a:t>فقط در </a:t>
            </a:r>
            <a:r>
              <a:rPr lang="fa-IR" sz="2000" dirty="0" err="1">
                <a:latin typeface="arial, helvetica, sans-serif"/>
              </a:rPr>
              <a:t>بنت</a:t>
            </a:r>
            <a:r>
              <a:rPr lang="fa-IR" sz="2000" dirty="0">
                <a:latin typeface="arial, helvetica, sans-serif"/>
              </a:rPr>
              <a:t> 760) زمان دمی اندازه گیری شده می باشد </a:t>
            </a:r>
            <a:endParaRPr lang="fa-IR" sz="2000" dirty="0"/>
          </a:p>
        </p:txBody>
      </p:sp>
    </p:spTree>
    <p:extLst>
      <p:ext uri="{BB962C8B-B14F-4D97-AF65-F5344CB8AC3E}">
        <p14:creationId xmlns:p14="http://schemas.microsoft.com/office/powerpoint/2010/main" val="15603472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555" y="1443835"/>
            <a:ext cx="4343400" cy="42767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4572000" y="527605"/>
            <a:ext cx="4572000" cy="707886"/>
          </a:xfrm>
          <a:prstGeom prst="rect">
            <a:avLst/>
          </a:prstGeom>
        </p:spPr>
        <p:txBody>
          <a:bodyPr>
            <a:spAutoFit/>
          </a:bodyPr>
          <a:lstStyle/>
          <a:p>
            <a:pPr algn="r" rtl="1"/>
            <a:r>
              <a:rPr lang="en-US" sz="2000" b="1" dirty="0">
                <a:solidFill>
                  <a:schemeClr val="accent2">
                    <a:lumMod val="75000"/>
                  </a:schemeClr>
                </a:solidFill>
                <a:latin typeface="arial, helvetica, sans-serif"/>
              </a:rPr>
              <a:t>EXHALED Volume (ml) </a:t>
            </a:r>
            <a:r>
              <a:rPr lang="fa-IR" sz="2000" b="1" dirty="0">
                <a:solidFill>
                  <a:schemeClr val="accent2">
                    <a:lumMod val="75000"/>
                  </a:schemeClr>
                </a:solidFill>
                <a:latin typeface="arial, helvetica, sans-serif"/>
              </a:rPr>
              <a:t>: </a:t>
            </a:r>
            <a:r>
              <a:rPr lang="fa-IR" sz="2000" dirty="0">
                <a:latin typeface="arial, helvetica, sans-serif"/>
              </a:rPr>
              <a:t>مقدار حجم جاری </a:t>
            </a:r>
            <a:r>
              <a:rPr lang="fa-IR" sz="2000" dirty="0" err="1">
                <a:latin typeface="arial, helvetica, sans-serif"/>
              </a:rPr>
              <a:t>بازدمی</a:t>
            </a:r>
            <a:r>
              <a:rPr lang="fa-IR" sz="2000" dirty="0">
                <a:latin typeface="arial, helvetica, sans-serif"/>
              </a:rPr>
              <a:t> اندازه گیری شده بیمار</a:t>
            </a:r>
            <a:endParaRPr lang="fa-IR" sz="2000" dirty="0"/>
          </a:p>
        </p:txBody>
      </p:sp>
      <p:sp>
        <p:nvSpPr>
          <p:cNvPr id="6" name="Rectangle 5"/>
          <p:cNvSpPr/>
          <p:nvPr/>
        </p:nvSpPr>
        <p:spPr>
          <a:xfrm>
            <a:off x="4572000" y="1443835"/>
            <a:ext cx="4572000" cy="707886"/>
          </a:xfrm>
          <a:prstGeom prst="rect">
            <a:avLst/>
          </a:prstGeom>
        </p:spPr>
        <p:txBody>
          <a:bodyPr>
            <a:spAutoFit/>
          </a:bodyPr>
          <a:lstStyle/>
          <a:p>
            <a:pPr algn="r" rtl="1"/>
            <a:r>
              <a:rPr lang="en-US" sz="2000" b="1" dirty="0">
                <a:solidFill>
                  <a:schemeClr val="accent2">
                    <a:lumMod val="75000"/>
                  </a:schemeClr>
                </a:solidFill>
                <a:latin typeface="arial, helvetica, sans-serif"/>
              </a:rPr>
              <a:t>Total Minute Volume (L) </a:t>
            </a:r>
            <a:r>
              <a:rPr lang="fa-IR" sz="2000" b="1" dirty="0">
                <a:solidFill>
                  <a:schemeClr val="accent2">
                    <a:lumMod val="75000"/>
                  </a:schemeClr>
                </a:solidFill>
                <a:latin typeface="arial, helvetica, sans-serif"/>
              </a:rPr>
              <a:t>:</a:t>
            </a:r>
            <a:r>
              <a:rPr lang="fa-IR" sz="2000" dirty="0">
                <a:latin typeface="arial, helvetica, sans-serif"/>
              </a:rPr>
              <a:t>حجم دقیقه ای کل) حجم دقیقه ای </a:t>
            </a:r>
            <a:r>
              <a:rPr lang="fa-IR" sz="2000" dirty="0" err="1">
                <a:latin typeface="arial, helvetica, sans-serif"/>
              </a:rPr>
              <a:t>بازدمی</a:t>
            </a:r>
            <a:r>
              <a:rPr lang="fa-IR" sz="2000" dirty="0">
                <a:latin typeface="arial, helvetica, sans-serif"/>
              </a:rPr>
              <a:t> اندازه گیری شده بیمار</a:t>
            </a:r>
            <a:endParaRPr lang="fa-IR" sz="2000" dirty="0"/>
          </a:p>
        </p:txBody>
      </p:sp>
      <p:sp>
        <p:nvSpPr>
          <p:cNvPr id="7" name="Rectangle 6"/>
          <p:cNvSpPr/>
          <p:nvPr/>
        </p:nvSpPr>
        <p:spPr>
          <a:xfrm>
            <a:off x="4559934" y="2360065"/>
            <a:ext cx="4572000" cy="1015663"/>
          </a:xfrm>
          <a:prstGeom prst="rect">
            <a:avLst/>
          </a:prstGeom>
        </p:spPr>
        <p:txBody>
          <a:bodyPr>
            <a:spAutoFit/>
          </a:bodyPr>
          <a:lstStyle/>
          <a:p>
            <a:pPr algn="r" rtl="1"/>
            <a:r>
              <a:rPr lang="en-US" sz="2000" b="1" dirty="0">
                <a:solidFill>
                  <a:schemeClr val="accent2">
                    <a:lumMod val="75000"/>
                  </a:schemeClr>
                </a:solidFill>
                <a:latin typeface="arial, helvetica, sans-serif"/>
              </a:rPr>
              <a:t>Delivered Volume (ml) </a:t>
            </a:r>
            <a:r>
              <a:rPr lang="fa-IR" sz="2000" b="1" dirty="0">
                <a:solidFill>
                  <a:schemeClr val="accent2">
                    <a:lumMod val="75000"/>
                  </a:schemeClr>
                </a:solidFill>
                <a:latin typeface="arial, helvetica, sans-serif"/>
              </a:rPr>
              <a:t>: </a:t>
            </a:r>
            <a:r>
              <a:rPr lang="fa-IR" sz="2000" dirty="0">
                <a:latin typeface="arial, helvetica, sans-serif"/>
              </a:rPr>
              <a:t>حجم جاری اندازه گیری شده مربوط به تنفس </a:t>
            </a:r>
            <a:r>
              <a:rPr lang="en-US" sz="2000" dirty="0">
                <a:latin typeface="arial, helvetica, sans-serif"/>
              </a:rPr>
              <a:t>PCV </a:t>
            </a:r>
            <a:r>
              <a:rPr lang="fa-IR" sz="2000" dirty="0">
                <a:latin typeface="arial, helvetica, sans-serif"/>
              </a:rPr>
              <a:t>یا </a:t>
            </a:r>
            <a:r>
              <a:rPr lang="en-US" sz="2000" dirty="0">
                <a:latin typeface="arial, helvetica, sans-serif"/>
              </a:rPr>
              <a:t>PSV </a:t>
            </a:r>
            <a:r>
              <a:rPr lang="fa-IR" sz="2000" dirty="0">
                <a:latin typeface="arial, helvetica, sans-serif"/>
              </a:rPr>
              <a:t>که بطور کامل ارائه شود را نشان میدهد.</a:t>
            </a:r>
            <a:endParaRPr lang="fa-IR" sz="2000" dirty="0"/>
          </a:p>
        </p:txBody>
      </p:sp>
      <p:sp>
        <p:nvSpPr>
          <p:cNvPr id="8" name="Rectangle 7"/>
          <p:cNvSpPr/>
          <p:nvPr/>
        </p:nvSpPr>
        <p:spPr>
          <a:xfrm>
            <a:off x="4486955" y="3582197"/>
            <a:ext cx="4572000" cy="707886"/>
          </a:xfrm>
          <a:prstGeom prst="rect">
            <a:avLst/>
          </a:prstGeom>
        </p:spPr>
        <p:txBody>
          <a:bodyPr>
            <a:spAutoFit/>
          </a:bodyPr>
          <a:lstStyle/>
          <a:p>
            <a:pPr algn="r" rtl="1"/>
            <a:r>
              <a:rPr lang="en-US" sz="2000" b="1" dirty="0">
                <a:solidFill>
                  <a:schemeClr val="accent2">
                    <a:lumMod val="75000"/>
                  </a:schemeClr>
                </a:solidFill>
                <a:latin typeface="arial, helvetica, sans-serif"/>
              </a:rPr>
              <a:t>: </a:t>
            </a:r>
            <a:r>
              <a:rPr lang="en-US" sz="2000" b="1" dirty="0" err="1">
                <a:solidFill>
                  <a:schemeClr val="accent2">
                    <a:lumMod val="75000"/>
                  </a:schemeClr>
                </a:solidFill>
                <a:latin typeface="arial, helvetica, sans-serif"/>
              </a:rPr>
              <a:t>Spont</a:t>
            </a:r>
            <a:r>
              <a:rPr lang="en-US" sz="2000" b="1" dirty="0">
                <a:solidFill>
                  <a:schemeClr val="accent2">
                    <a:lumMod val="75000"/>
                  </a:schemeClr>
                </a:solidFill>
                <a:latin typeface="arial, helvetica, sans-serif"/>
              </a:rPr>
              <a:t> Minute Volume (L) </a:t>
            </a:r>
            <a:r>
              <a:rPr lang="fa-IR" sz="2000" dirty="0">
                <a:latin typeface="arial, helvetica, sans-serif"/>
              </a:rPr>
              <a:t>حجم دقیقه ای </a:t>
            </a:r>
            <a:r>
              <a:rPr lang="fa-IR" sz="2000" dirty="0" err="1">
                <a:latin typeface="arial, helvetica, sans-serif"/>
              </a:rPr>
              <a:t>بازدمی</a:t>
            </a:r>
            <a:r>
              <a:rPr lang="fa-IR" sz="2000" dirty="0">
                <a:latin typeface="arial, helvetica, sans-serif"/>
              </a:rPr>
              <a:t> اندازه گیری شده مربوط به بیمار</a:t>
            </a:r>
            <a:endParaRPr lang="fa-IR" sz="2000" dirty="0"/>
          </a:p>
        </p:txBody>
      </p:sp>
    </p:spTree>
    <p:extLst>
      <p:ext uri="{BB962C8B-B14F-4D97-AF65-F5344CB8AC3E}">
        <p14:creationId xmlns:p14="http://schemas.microsoft.com/office/powerpoint/2010/main" val="11710002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260" y="682791"/>
            <a:ext cx="3565865" cy="44278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4572000" y="277834"/>
            <a:ext cx="4572000" cy="707886"/>
          </a:xfrm>
          <a:prstGeom prst="rect">
            <a:avLst/>
          </a:prstGeom>
        </p:spPr>
        <p:txBody>
          <a:bodyPr>
            <a:spAutoFit/>
          </a:bodyPr>
          <a:lstStyle/>
          <a:p>
            <a:pPr algn="r" rtl="1"/>
            <a:r>
              <a:rPr lang="en-US" sz="2000" b="1" dirty="0">
                <a:solidFill>
                  <a:schemeClr val="accent2">
                    <a:lumMod val="75000"/>
                  </a:schemeClr>
                </a:solidFill>
                <a:latin typeface="arial, helvetica, sans-serif"/>
              </a:rPr>
              <a:t>High Rate </a:t>
            </a:r>
            <a:r>
              <a:rPr lang="fa-IR" sz="2000" b="1" dirty="0">
                <a:solidFill>
                  <a:schemeClr val="accent2">
                    <a:lumMod val="75000"/>
                  </a:schemeClr>
                </a:solidFill>
                <a:latin typeface="arial, helvetica, sans-serif"/>
              </a:rPr>
              <a:t>: </a:t>
            </a:r>
            <a:r>
              <a:rPr lang="fa-IR" sz="2000" dirty="0" err="1">
                <a:latin typeface="arial, helvetica, sans-serif"/>
              </a:rPr>
              <a:t>آلارم</a:t>
            </a:r>
            <a:r>
              <a:rPr lang="fa-IR" sz="2000" dirty="0">
                <a:latin typeface="arial, helvetica, sans-serif"/>
              </a:rPr>
              <a:t> جهت تنظیم حداکثر تعداد کل تنفس اندازه گیری شده .</a:t>
            </a:r>
            <a:endParaRPr lang="fa-IR" sz="2000" dirty="0"/>
          </a:p>
        </p:txBody>
      </p:sp>
      <p:sp>
        <p:nvSpPr>
          <p:cNvPr id="6" name="Rectangle 5"/>
          <p:cNvSpPr/>
          <p:nvPr/>
        </p:nvSpPr>
        <p:spPr>
          <a:xfrm>
            <a:off x="4572000" y="1035642"/>
            <a:ext cx="4572000" cy="1323439"/>
          </a:xfrm>
          <a:prstGeom prst="rect">
            <a:avLst/>
          </a:prstGeom>
        </p:spPr>
        <p:txBody>
          <a:bodyPr>
            <a:spAutoFit/>
          </a:bodyPr>
          <a:lstStyle/>
          <a:p>
            <a:pPr algn="r" rtl="1"/>
            <a:r>
              <a:rPr lang="en-US" sz="2000" b="1" dirty="0">
                <a:solidFill>
                  <a:schemeClr val="accent2">
                    <a:lumMod val="75000"/>
                  </a:schemeClr>
                </a:solidFill>
                <a:latin typeface="arial, helvetica, sans-serif"/>
              </a:rPr>
              <a:t>Low INSP Pressure </a:t>
            </a:r>
            <a:r>
              <a:rPr lang="fa-IR" sz="2000" b="1" dirty="0">
                <a:solidFill>
                  <a:schemeClr val="accent2">
                    <a:lumMod val="75000"/>
                  </a:schemeClr>
                </a:solidFill>
                <a:latin typeface="arial, helvetica, sans-serif"/>
              </a:rPr>
              <a:t>: </a:t>
            </a:r>
            <a:r>
              <a:rPr lang="fa-IR" sz="2000" dirty="0" err="1">
                <a:latin typeface="arial, helvetica, sans-serif"/>
              </a:rPr>
              <a:t>آلارم</a:t>
            </a:r>
            <a:r>
              <a:rPr lang="fa-IR" sz="2000" dirty="0">
                <a:latin typeface="arial, helvetica, sans-serif"/>
              </a:rPr>
              <a:t> فعال به این معناست که فشار موجود مانیتور شده در مدار تنفسی ، در پایان دم ، کمتر از مقدار تنظیم شده برای </a:t>
            </a:r>
            <a:r>
              <a:rPr lang="fa-IR" sz="2000" dirty="0" err="1">
                <a:latin typeface="arial, helvetica, sans-serif"/>
              </a:rPr>
              <a:t>آلارم</a:t>
            </a:r>
            <a:r>
              <a:rPr lang="fa-IR" sz="2000" dirty="0">
                <a:latin typeface="arial, helvetica, sans-serif"/>
              </a:rPr>
              <a:t> است. در مد </a:t>
            </a:r>
            <a:r>
              <a:rPr lang="en-US" sz="2000" dirty="0">
                <a:latin typeface="arial, helvetica, sans-serif"/>
              </a:rPr>
              <a:t> SPONT </a:t>
            </a:r>
            <a:r>
              <a:rPr lang="fa-IR" sz="2000" dirty="0">
                <a:latin typeface="arial, helvetica, sans-serif"/>
              </a:rPr>
              <a:t>کار </a:t>
            </a:r>
            <a:r>
              <a:rPr lang="fa-IR" sz="2000" dirty="0" err="1">
                <a:latin typeface="arial, helvetica, sans-serif"/>
              </a:rPr>
              <a:t>نمی</a:t>
            </a:r>
            <a:r>
              <a:rPr lang="fa-IR" sz="2000" dirty="0">
                <a:latin typeface="arial, helvetica, sans-serif"/>
              </a:rPr>
              <a:t> کند.</a:t>
            </a:r>
            <a:endParaRPr lang="fa-IR" sz="2000" dirty="0"/>
          </a:p>
        </p:txBody>
      </p:sp>
      <p:sp>
        <p:nvSpPr>
          <p:cNvPr id="7" name="Rectangle 6"/>
          <p:cNvSpPr/>
          <p:nvPr/>
        </p:nvSpPr>
        <p:spPr>
          <a:xfrm>
            <a:off x="4572000" y="2467786"/>
            <a:ext cx="4572000" cy="1015663"/>
          </a:xfrm>
          <a:prstGeom prst="rect">
            <a:avLst/>
          </a:prstGeom>
        </p:spPr>
        <p:txBody>
          <a:bodyPr>
            <a:spAutoFit/>
          </a:bodyPr>
          <a:lstStyle/>
          <a:p>
            <a:pPr algn="r" rtl="1"/>
            <a:r>
              <a:rPr lang="en-US" sz="2000" b="1" dirty="0">
                <a:solidFill>
                  <a:schemeClr val="accent2">
                    <a:lumMod val="75000"/>
                  </a:schemeClr>
                </a:solidFill>
                <a:latin typeface="arial, helvetica, sans-serif"/>
              </a:rPr>
              <a:t>:High Pressure </a:t>
            </a:r>
            <a:r>
              <a:rPr lang="fa-IR" sz="2000" dirty="0" err="1">
                <a:latin typeface="arial, helvetica, sans-serif"/>
              </a:rPr>
              <a:t>آلارم</a:t>
            </a:r>
            <a:r>
              <a:rPr lang="fa-IR" sz="2000" dirty="0">
                <a:latin typeface="arial, helvetica, sans-serif"/>
              </a:rPr>
              <a:t> فعال به این معناست که فشار در مدار تنفسی به محدوده تنظیم شده برای </a:t>
            </a:r>
            <a:r>
              <a:rPr lang="fa-IR" sz="2000" dirty="0" err="1">
                <a:latin typeface="arial, helvetica, sans-serif"/>
              </a:rPr>
              <a:t>آلارم</a:t>
            </a:r>
            <a:r>
              <a:rPr lang="fa-IR" sz="2000" dirty="0">
                <a:latin typeface="arial, helvetica, sans-serif"/>
              </a:rPr>
              <a:t> رسیده است. </a:t>
            </a:r>
            <a:endParaRPr lang="fa-IR" sz="2000" dirty="0"/>
          </a:p>
        </p:txBody>
      </p:sp>
      <p:sp>
        <p:nvSpPr>
          <p:cNvPr id="8" name="Rectangle 7"/>
          <p:cNvSpPr/>
          <p:nvPr/>
        </p:nvSpPr>
        <p:spPr>
          <a:xfrm>
            <a:off x="4572000" y="3737365"/>
            <a:ext cx="4572000" cy="1015663"/>
          </a:xfrm>
          <a:prstGeom prst="rect">
            <a:avLst/>
          </a:prstGeom>
        </p:spPr>
        <p:txBody>
          <a:bodyPr>
            <a:spAutoFit/>
          </a:bodyPr>
          <a:lstStyle/>
          <a:p>
            <a:pPr algn="r" rtl="1"/>
            <a:r>
              <a:rPr lang="en-US" sz="2000" b="1" dirty="0">
                <a:solidFill>
                  <a:schemeClr val="accent2">
                    <a:lumMod val="75000"/>
                  </a:schemeClr>
                </a:solidFill>
              </a:rPr>
              <a:t>High Tidal Volume </a:t>
            </a:r>
            <a:r>
              <a:rPr lang="fa-IR" sz="2000" b="1" dirty="0">
                <a:solidFill>
                  <a:schemeClr val="accent2">
                    <a:lumMod val="75000"/>
                  </a:schemeClr>
                </a:solidFill>
              </a:rPr>
              <a:t>: </a:t>
            </a:r>
            <a:r>
              <a:rPr lang="fa-IR" sz="2000" dirty="0" err="1"/>
              <a:t>آلارم</a:t>
            </a:r>
            <a:r>
              <a:rPr lang="fa-IR" sz="2000" dirty="0"/>
              <a:t> فعال به این معناست که حجم بازدم شده در سه تنفس از چهار تنفس متوالی کمتر از محدوده </a:t>
            </a:r>
            <a:r>
              <a:rPr lang="fa-IR" sz="2000" dirty="0" err="1"/>
              <a:t>آلارم</a:t>
            </a:r>
            <a:r>
              <a:rPr lang="fa-IR" sz="2000" dirty="0"/>
              <a:t> بوده است.</a:t>
            </a:r>
          </a:p>
        </p:txBody>
      </p:sp>
      <p:sp>
        <p:nvSpPr>
          <p:cNvPr id="9" name="Rectangle 8"/>
          <p:cNvSpPr/>
          <p:nvPr/>
        </p:nvSpPr>
        <p:spPr>
          <a:xfrm>
            <a:off x="4289476" y="4881526"/>
            <a:ext cx="4854524" cy="1015663"/>
          </a:xfrm>
          <a:prstGeom prst="rect">
            <a:avLst/>
          </a:prstGeom>
        </p:spPr>
        <p:txBody>
          <a:bodyPr wrap="square">
            <a:spAutoFit/>
          </a:bodyPr>
          <a:lstStyle/>
          <a:p>
            <a:pPr algn="r" rtl="1"/>
            <a:r>
              <a:rPr lang="en-US" sz="2000" b="1" dirty="0">
                <a:solidFill>
                  <a:schemeClr val="accent2">
                    <a:lumMod val="75000"/>
                  </a:schemeClr>
                </a:solidFill>
                <a:latin typeface="arial, helvetica, sans-serif"/>
              </a:rPr>
              <a:t> :Low Tidal Volume </a:t>
            </a:r>
            <a:r>
              <a:rPr lang="fa-IR" sz="2000" dirty="0" err="1">
                <a:latin typeface="arial, helvetica, sans-serif"/>
              </a:rPr>
              <a:t>آلارم</a:t>
            </a:r>
            <a:r>
              <a:rPr lang="fa-IR" sz="2000" dirty="0">
                <a:latin typeface="arial, helvetica, sans-serif"/>
              </a:rPr>
              <a:t> فعال به این معناست که حجم بازدم شده در سه تنفس از چهار تنفس متوالی کمتر از محدوده </a:t>
            </a:r>
            <a:r>
              <a:rPr lang="fa-IR" sz="2000" dirty="0" err="1">
                <a:latin typeface="arial, helvetica, sans-serif"/>
              </a:rPr>
              <a:t>آلارم</a:t>
            </a:r>
            <a:r>
              <a:rPr lang="fa-IR" sz="2000" dirty="0">
                <a:latin typeface="arial, helvetica, sans-serif"/>
              </a:rPr>
              <a:t> بوده است.</a:t>
            </a:r>
            <a:endParaRPr lang="fa-IR" sz="2000" dirty="0"/>
          </a:p>
        </p:txBody>
      </p:sp>
    </p:spTree>
    <p:extLst>
      <p:ext uri="{BB962C8B-B14F-4D97-AF65-F5344CB8AC3E}">
        <p14:creationId xmlns:p14="http://schemas.microsoft.com/office/powerpoint/2010/main" val="15425351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6835" y="66510"/>
            <a:ext cx="3860433" cy="6507589"/>
          </a:xfrm>
        </p:spPr>
      </p:pic>
    </p:spTree>
    <p:extLst>
      <p:ext uri="{BB962C8B-B14F-4D97-AF65-F5344CB8AC3E}">
        <p14:creationId xmlns:p14="http://schemas.microsoft.com/office/powerpoint/2010/main" val="31653769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b="1" dirty="0"/>
              <a:t>بخش </a:t>
            </a:r>
            <a:r>
              <a:rPr lang="en-US" b="1" dirty="0"/>
              <a:t>Ventilator STATUS</a:t>
            </a:r>
            <a:r>
              <a:rPr lang="fa-IR" b="1" dirty="0"/>
              <a:t>:</a:t>
            </a:r>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670" y="527605"/>
            <a:ext cx="2122462" cy="6035383"/>
          </a:xfrm>
        </p:spPr>
      </p:pic>
      <p:sp>
        <p:nvSpPr>
          <p:cNvPr id="5" name="Rectangle 4"/>
          <p:cNvSpPr/>
          <p:nvPr/>
        </p:nvSpPr>
        <p:spPr>
          <a:xfrm>
            <a:off x="4419295" y="1417638"/>
            <a:ext cx="4689104" cy="400110"/>
          </a:xfrm>
          <a:prstGeom prst="rect">
            <a:avLst/>
          </a:prstGeom>
        </p:spPr>
        <p:txBody>
          <a:bodyPr wrap="none">
            <a:spAutoFit/>
          </a:bodyPr>
          <a:lstStyle/>
          <a:p>
            <a:r>
              <a:rPr lang="fa-IR" sz="2000" dirty="0">
                <a:latin typeface="arial, helvetica, sans-serif"/>
              </a:rPr>
              <a:t>در این بخش وضعیت کار ونتیلاتور نمایش داده میشود.</a:t>
            </a:r>
            <a:endParaRPr lang="fa-IR" sz="2000" dirty="0"/>
          </a:p>
        </p:txBody>
      </p:sp>
    </p:spTree>
    <p:extLst>
      <p:ext uri="{BB962C8B-B14F-4D97-AF65-F5344CB8AC3E}">
        <p14:creationId xmlns:p14="http://schemas.microsoft.com/office/powerpoint/2010/main" val="20286637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965" y="1417638"/>
            <a:ext cx="3208420" cy="4275138"/>
          </a:xfrm>
        </p:spPr>
      </p:pic>
      <p:sp>
        <p:nvSpPr>
          <p:cNvPr id="5" name="Rectangle 4"/>
          <p:cNvSpPr/>
          <p:nvPr/>
        </p:nvSpPr>
        <p:spPr>
          <a:xfrm>
            <a:off x="3503065" y="222195"/>
            <a:ext cx="5497380" cy="1631216"/>
          </a:xfrm>
          <a:prstGeom prst="rect">
            <a:avLst/>
          </a:prstGeom>
        </p:spPr>
        <p:txBody>
          <a:bodyPr wrap="square">
            <a:spAutoFit/>
          </a:bodyPr>
          <a:lstStyle/>
          <a:p>
            <a:pPr algn="r" rtl="1"/>
            <a:r>
              <a:rPr lang="fa-IR" sz="2000" dirty="0">
                <a:latin typeface="arial, helvetica, sans-serif"/>
              </a:rPr>
              <a:t>نشانگر </a:t>
            </a:r>
            <a:r>
              <a:rPr lang="en-US" sz="2000" dirty="0">
                <a:latin typeface="arial, helvetica, sans-serif"/>
              </a:rPr>
              <a:t>;</a:t>
            </a:r>
            <a:r>
              <a:rPr lang="en-US" sz="2000" b="1" dirty="0">
                <a:latin typeface="arial, helvetica, sans-serif"/>
              </a:rPr>
              <a:t>ALARM</a:t>
            </a:r>
            <a:r>
              <a:rPr lang="en-US" sz="2000" dirty="0">
                <a:latin typeface="arial, helvetica, sans-serif"/>
              </a:rPr>
              <a:t> : </a:t>
            </a:r>
            <a:r>
              <a:rPr lang="fa-IR" sz="2000" dirty="0">
                <a:latin typeface="arial, helvetica, sans-serif"/>
              </a:rPr>
              <a:t> با رنگ </a:t>
            </a:r>
            <a:r>
              <a:rPr lang="fa-IR" sz="2000" dirty="0">
                <a:solidFill>
                  <a:srgbClr val="FF0000"/>
                </a:solidFill>
                <a:latin typeface="arial, helvetica, sans-serif"/>
              </a:rPr>
              <a:t>قرمز</a:t>
            </a:r>
            <a:r>
              <a:rPr lang="fa-IR" sz="2000" dirty="0">
                <a:latin typeface="arial, helvetica, sans-serif"/>
              </a:rPr>
              <a:t> مشخص شده که درجه اهمیت بالایی دارد و هنگامی که یک </a:t>
            </a:r>
            <a:r>
              <a:rPr lang="fa-IR" sz="2000" dirty="0" err="1">
                <a:latin typeface="arial, helvetica, sans-serif"/>
              </a:rPr>
              <a:t>آلارم</a:t>
            </a:r>
            <a:r>
              <a:rPr lang="fa-IR" sz="2000" dirty="0">
                <a:latin typeface="arial, helvetica, sans-serif"/>
              </a:rPr>
              <a:t> خیلی مهم فعال شود چشمک می زند، صدای </a:t>
            </a:r>
            <a:r>
              <a:rPr lang="fa-IR" sz="2000" dirty="0" err="1">
                <a:latin typeface="arial, helvetica, sans-serif"/>
              </a:rPr>
              <a:t>آلارم</a:t>
            </a:r>
            <a:r>
              <a:rPr lang="fa-IR" sz="2000" dirty="0">
                <a:latin typeface="arial, helvetica, sans-serif"/>
              </a:rPr>
              <a:t> به صورت </a:t>
            </a:r>
            <a:r>
              <a:rPr lang="en-US" sz="2000" dirty="0">
                <a:latin typeface="arial, helvetica, sans-serif"/>
              </a:rPr>
              <a:t>beep </a:t>
            </a:r>
            <a:r>
              <a:rPr lang="fa-IR" sz="2000" dirty="0">
                <a:latin typeface="arial, helvetica, sans-serif"/>
              </a:rPr>
              <a:t>های مکرر 3 </a:t>
            </a:r>
            <a:r>
              <a:rPr lang="fa-IR" sz="2000" dirty="0" err="1">
                <a:latin typeface="arial, helvetica, sans-serif"/>
              </a:rPr>
              <a:t>تایی</a:t>
            </a:r>
            <a:r>
              <a:rPr lang="fa-IR" sz="2000" dirty="0">
                <a:latin typeface="arial, helvetica, sans-serif"/>
              </a:rPr>
              <a:t> و بعد دو </a:t>
            </a:r>
            <a:r>
              <a:rPr lang="fa-IR" sz="2000" dirty="0" err="1">
                <a:latin typeface="arial, helvetica, sans-serif"/>
              </a:rPr>
              <a:t>تایی</a:t>
            </a:r>
            <a:r>
              <a:rPr lang="fa-IR" sz="2000" dirty="0">
                <a:latin typeface="arial, helvetica, sans-serif"/>
              </a:rPr>
              <a:t> می باشد </a:t>
            </a:r>
            <a:r>
              <a:rPr lang="fa-IR" sz="2000" dirty="0" err="1">
                <a:latin typeface="arial, helvetica, sans-serif"/>
              </a:rPr>
              <a:t>هرگاه</a:t>
            </a:r>
            <a:r>
              <a:rPr lang="fa-IR" sz="2000" dirty="0">
                <a:latin typeface="arial, helvetica, sans-serif"/>
              </a:rPr>
              <a:t> </a:t>
            </a:r>
            <a:r>
              <a:rPr lang="fa-IR" sz="2000" dirty="0" err="1">
                <a:latin typeface="arial, helvetica, sans-serif"/>
              </a:rPr>
              <a:t>آلارم</a:t>
            </a:r>
            <a:r>
              <a:rPr lang="fa-IR" sz="2000" dirty="0">
                <a:latin typeface="arial, helvetica, sans-serif"/>
              </a:rPr>
              <a:t> مهمی برطرف شود چراغ روشن باقی می ماند تا کلید </a:t>
            </a:r>
            <a:r>
              <a:rPr lang="en-US" sz="2000" dirty="0">
                <a:latin typeface="arial, helvetica, sans-serif"/>
              </a:rPr>
              <a:t>Reset </a:t>
            </a:r>
            <a:r>
              <a:rPr lang="fa-IR" sz="2000" dirty="0">
                <a:latin typeface="arial, helvetica, sans-serif"/>
              </a:rPr>
              <a:t>زده شود.</a:t>
            </a:r>
            <a:endParaRPr lang="fa-IR" sz="2000" dirty="0"/>
          </a:p>
        </p:txBody>
      </p:sp>
      <p:sp>
        <p:nvSpPr>
          <p:cNvPr id="6" name="Rectangle 5"/>
          <p:cNvSpPr/>
          <p:nvPr/>
        </p:nvSpPr>
        <p:spPr>
          <a:xfrm>
            <a:off x="3657385" y="1918072"/>
            <a:ext cx="5343059" cy="1938992"/>
          </a:xfrm>
          <a:prstGeom prst="rect">
            <a:avLst/>
          </a:prstGeom>
        </p:spPr>
        <p:txBody>
          <a:bodyPr wrap="square">
            <a:spAutoFit/>
          </a:bodyPr>
          <a:lstStyle/>
          <a:p>
            <a:pPr algn="r" rtl="1"/>
            <a:r>
              <a:rPr lang="fa-IR" sz="2000" dirty="0">
                <a:latin typeface="arial, helvetica, sans-serif"/>
              </a:rPr>
              <a:t>نشانگر </a:t>
            </a:r>
            <a:r>
              <a:rPr lang="en-US" sz="2000" dirty="0">
                <a:latin typeface="arial, helvetica, sans-serif"/>
              </a:rPr>
              <a:t>:</a:t>
            </a:r>
            <a:r>
              <a:rPr lang="en-US" sz="2000" b="1" dirty="0">
                <a:latin typeface="arial, helvetica, sans-serif"/>
              </a:rPr>
              <a:t>CAUTION</a:t>
            </a:r>
            <a:r>
              <a:rPr lang="en-US" sz="2000" dirty="0">
                <a:latin typeface="arial, helvetica, sans-serif"/>
              </a:rPr>
              <a:t> </a:t>
            </a:r>
            <a:r>
              <a:rPr lang="fa-IR" sz="2000" dirty="0">
                <a:latin typeface="arial, helvetica, sans-serif"/>
              </a:rPr>
              <a:t> با رنگ </a:t>
            </a:r>
            <a:r>
              <a:rPr lang="fa-IR" sz="2000" dirty="0">
                <a:solidFill>
                  <a:srgbClr val="FFFF00"/>
                </a:solidFill>
                <a:latin typeface="arial, helvetica, sans-serif"/>
              </a:rPr>
              <a:t>زرد  </a:t>
            </a:r>
            <a:r>
              <a:rPr lang="fa-IR" sz="2000" dirty="0">
                <a:latin typeface="arial, helvetica, sans-serif"/>
              </a:rPr>
              <a:t>و اهمیت پایینتر می باشد. هر گاه </a:t>
            </a:r>
            <a:r>
              <a:rPr lang="fa-IR" sz="2000" dirty="0" err="1">
                <a:latin typeface="arial, helvetica, sans-serif"/>
              </a:rPr>
              <a:t>آلارم</a:t>
            </a:r>
            <a:r>
              <a:rPr lang="fa-IR" sz="2000" dirty="0">
                <a:latin typeface="arial, helvetica, sans-serif"/>
              </a:rPr>
              <a:t> با اهمیت متوسط فعال شود چشمک میزند. صدای </a:t>
            </a:r>
            <a:r>
              <a:rPr lang="fa-IR" sz="2000" dirty="0" err="1">
                <a:latin typeface="arial, helvetica, sans-serif"/>
              </a:rPr>
              <a:t>الارم</a:t>
            </a:r>
            <a:r>
              <a:rPr lang="fa-IR" sz="2000" dirty="0">
                <a:latin typeface="arial, helvetica, sans-serif"/>
              </a:rPr>
              <a:t> به صورت سه </a:t>
            </a:r>
            <a:r>
              <a:rPr lang="fa-IR" sz="2000" dirty="0" err="1">
                <a:latin typeface="arial, helvetica, sans-serif"/>
              </a:rPr>
              <a:t>بیپ</a:t>
            </a:r>
            <a:r>
              <a:rPr lang="fa-IR" sz="2000" dirty="0">
                <a:latin typeface="arial, helvetica, sans-serif"/>
              </a:rPr>
              <a:t> متوالی خواهد بود.</a:t>
            </a:r>
          </a:p>
          <a:p>
            <a:pPr algn="r" rtl="1"/>
            <a:endParaRPr lang="fa-IR" sz="2000" dirty="0"/>
          </a:p>
          <a:p>
            <a:pPr algn="r" rtl="1"/>
            <a:r>
              <a:rPr lang="en-US" sz="2000" dirty="0">
                <a:latin typeface="arial, helvetica, sans-serif"/>
              </a:rPr>
              <a:t>:</a:t>
            </a:r>
            <a:r>
              <a:rPr lang="en-US" sz="2000" b="1" dirty="0">
                <a:latin typeface="arial, helvetica, sans-serif"/>
              </a:rPr>
              <a:t>NORMAL </a:t>
            </a:r>
            <a:r>
              <a:rPr lang="fa-IR" sz="2000" dirty="0">
                <a:latin typeface="arial, helvetica, sans-serif"/>
              </a:rPr>
              <a:t> با رنگ </a:t>
            </a:r>
            <a:r>
              <a:rPr lang="fa-IR" sz="2000" dirty="0">
                <a:solidFill>
                  <a:srgbClr val="00B050"/>
                </a:solidFill>
                <a:latin typeface="arial, helvetica, sans-serif"/>
              </a:rPr>
              <a:t>سبز</a:t>
            </a:r>
            <a:r>
              <a:rPr lang="fa-IR" sz="2000" dirty="0">
                <a:latin typeface="arial, helvetica, sans-serif"/>
              </a:rPr>
              <a:t> مشخص می باشد و هر گاه وضعیت عادی باشد و </a:t>
            </a:r>
            <a:r>
              <a:rPr lang="fa-IR" sz="2000" dirty="0" err="1">
                <a:latin typeface="arial, helvetica, sans-serif"/>
              </a:rPr>
              <a:t>آلارم</a:t>
            </a:r>
            <a:r>
              <a:rPr lang="fa-IR" sz="2000" dirty="0">
                <a:latin typeface="arial, helvetica, sans-serif"/>
              </a:rPr>
              <a:t> نداشته باشیم روشن میشود.</a:t>
            </a:r>
            <a:endParaRPr lang="fa-IR" sz="2000" dirty="0"/>
          </a:p>
        </p:txBody>
      </p:sp>
      <p:sp>
        <p:nvSpPr>
          <p:cNvPr id="7" name="Rectangle 6"/>
          <p:cNvSpPr/>
          <p:nvPr/>
        </p:nvSpPr>
        <p:spPr>
          <a:xfrm>
            <a:off x="4428444" y="3946841"/>
            <a:ext cx="4572000" cy="1631216"/>
          </a:xfrm>
          <a:prstGeom prst="rect">
            <a:avLst/>
          </a:prstGeom>
        </p:spPr>
        <p:txBody>
          <a:bodyPr>
            <a:spAutoFit/>
          </a:bodyPr>
          <a:lstStyle/>
          <a:p>
            <a:pPr algn="r" rtl="1"/>
            <a:r>
              <a:rPr lang="en-US" sz="2000" b="1" dirty="0"/>
              <a:t>VENT INOP</a:t>
            </a:r>
            <a:r>
              <a:rPr lang="fa-IR" sz="2000" b="1" dirty="0">
                <a:latin typeface="arial, helvetica, sans-serif"/>
              </a:rPr>
              <a:t>: </a:t>
            </a:r>
            <a:r>
              <a:rPr lang="fa-IR" sz="2000" dirty="0">
                <a:latin typeface="arial, helvetica, sans-serif"/>
              </a:rPr>
              <a:t>با رنگ </a:t>
            </a:r>
            <a:r>
              <a:rPr lang="fa-IR" sz="2000" dirty="0">
                <a:solidFill>
                  <a:srgbClr val="FF0000"/>
                </a:solidFill>
              </a:rPr>
              <a:t>قرمز</a:t>
            </a:r>
            <a:r>
              <a:rPr lang="fa-IR" sz="2000" dirty="0">
                <a:latin typeface="arial, helvetica, sans-serif"/>
              </a:rPr>
              <a:t> و اهمیت بالا مشخص میباشد. برای نشان دادن اینکه ونتیلاتور کار </a:t>
            </a:r>
            <a:r>
              <a:rPr lang="fa-IR" sz="2000" dirty="0" err="1">
                <a:latin typeface="arial, helvetica, sans-serif"/>
              </a:rPr>
              <a:t>نمی</a:t>
            </a:r>
            <a:r>
              <a:rPr lang="fa-IR" sz="2000" dirty="0">
                <a:latin typeface="arial, helvetica, sans-serif"/>
              </a:rPr>
              <a:t> کند و دریچه ایمنی آن باز است روشن می شود. در صورت روشن ماندن بطور کامل باید توسط مهندس تجهیزات بازدید شود.</a:t>
            </a:r>
            <a:endParaRPr lang="fa-IR" sz="2000" dirty="0"/>
          </a:p>
        </p:txBody>
      </p:sp>
    </p:spTree>
    <p:extLst>
      <p:ext uri="{BB962C8B-B14F-4D97-AF65-F5344CB8AC3E}">
        <p14:creationId xmlns:p14="http://schemas.microsoft.com/office/powerpoint/2010/main" val="31927668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5" y="222195"/>
            <a:ext cx="8390539" cy="5497381"/>
          </a:xfrm>
        </p:spPr>
        <p:txBody>
          <a:bodyPr/>
          <a:lstStyle/>
          <a:p>
            <a:pPr algn="r" rtl="1"/>
            <a:r>
              <a:rPr lang="en-US" dirty="0"/>
              <a:t> :Safety Valve Open </a:t>
            </a:r>
            <a:r>
              <a:rPr lang="fa-IR" dirty="0"/>
              <a:t>با رنگ</a:t>
            </a:r>
            <a:r>
              <a:rPr lang="fa-IR" dirty="0">
                <a:solidFill>
                  <a:srgbClr val="FF0000"/>
                </a:solidFill>
              </a:rPr>
              <a:t> قرمز </a:t>
            </a:r>
            <a:r>
              <a:rPr lang="fa-IR" dirty="0"/>
              <a:t>و اهمیت بالا مشخص می باشد. این نشانگر وقتی دریچه ایمنی و دریچه </a:t>
            </a:r>
            <a:r>
              <a:rPr lang="fa-IR" dirty="0" err="1"/>
              <a:t>بازدمی</a:t>
            </a:r>
            <a:r>
              <a:rPr lang="fa-IR" dirty="0"/>
              <a:t> باز باشد و فقط هوای اتاق در دسترس بیمار باشد روشن می باشد.</a:t>
            </a:r>
          </a:p>
        </p:txBody>
      </p:sp>
    </p:spTree>
    <p:extLst>
      <p:ext uri="{BB962C8B-B14F-4D97-AF65-F5344CB8AC3E}">
        <p14:creationId xmlns:p14="http://schemas.microsoft.com/office/powerpoint/2010/main" val="23163390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21" y="61332"/>
            <a:ext cx="4303203" cy="65449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4409805" y="222195"/>
            <a:ext cx="4590640" cy="5497380"/>
          </a:xfrm>
          <a:prstGeom prst="rect">
            <a:avLst/>
          </a:prstGeom>
        </p:spPr>
        <p:txBody>
          <a:bodyPr wrap="square">
            <a:spAutoFit/>
          </a:bodyPr>
          <a:lstStyle/>
          <a:p>
            <a:pPr algn="r" rtl="1"/>
            <a:r>
              <a:rPr lang="fa-IR" sz="2000" dirty="0">
                <a:latin typeface="arial, helvetica, sans-serif"/>
              </a:rPr>
              <a:t>نشانگر </a:t>
            </a:r>
            <a:r>
              <a:rPr lang="en-US" sz="2000" b="1" dirty="0">
                <a:latin typeface="arial, helvetica, sans-serif"/>
              </a:rPr>
              <a:t>On AC/Battery Charging </a:t>
            </a:r>
            <a:r>
              <a:rPr lang="fa-IR" sz="2000" b="1" dirty="0">
                <a:latin typeface="arial, helvetica, sans-serif"/>
              </a:rPr>
              <a:t>: </a:t>
            </a:r>
            <a:r>
              <a:rPr lang="fa-IR" sz="2000" dirty="0">
                <a:latin typeface="arial, helvetica, sans-serif"/>
              </a:rPr>
              <a:t>با رنگ </a:t>
            </a:r>
            <a:r>
              <a:rPr lang="fa-IR" sz="2000" dirty="0">
                <a:solidFill>
                  <a:srgbClr val="00B050"/>
                </a:solidFill>
                <a:latin typeface="arial, helvetica, sans-serif"/>
              </a:rPr>
              <a:t>سبز</a:t>
            </a:r>
            <a:r>
              <a:rPr lang="fa-IR" sz="2000" dirty="0">
                <a:latin typeface="arial, helvetica, sans-serif"/>
              </a:rPr>
              <a:t> نشان دهنده این است که ونتیلاتور به برق شهر متصل بوده و </a:t>
            </a:r>
            <a:r>
              <a:rPr lang="fa-IR" sz="2000" dirty="0" err="1">
                <a:latin typeface="arial, helvetica, sans-serif"/>
              </a:rPr>
              <a:t>باطری</a:t>
            </a:r>
            <a:r>
              <a:rPr lang="fa-IR" sz="2000" dirty="0">
                <a:latin typeface="arial, helvetica, sans-serif"/>
              </a:rPr>
              <a:t> در حال </a:t>
            </a:r>
            <a:r>
              <a:rPr lang="fa-IR" sz="2000" dirty="0" err="1">
                <a:latin typeface="arial, helvetica, sans-serif"/>
              </a:rPr>
              <a:t>شارژ</a:t>
            </a:r>
            <a:r>
              <a:rPr lang="fa-IR" sz="2000" dirty="0">
                <a:latin typeface="arial, helvetica, sans-serif"/>
              </a:rPr>
              <a:t> شدن است.</a:t>
            </a:r>
            <a:endParaRPr lang="fa-IR" sz="2000" dirty="0"/>
          </a:p>
          <a:p>
            <a:pPr algn="r" rtl="1"/>
            <a:r>
              <a:rPr lang="fa-IR" sz="2000" dirty="0">
                <a:latin typeface="arial, helvetica, sans-serif"/>
              </a:rPr>
              <a:t>نشانگر </a:t>
            </a:r>
            <a:r>
              <a:rPr lang="en-US" sz="2000" dirty="0">
                <a:latin typeface="arial, helvetica, sans-serif"/>
              </a:rPr>
              <a:t>On Internal Battery </a:t>
            </a:r>
            <a:r>
              <a:rPr lang="fa-IR" sz="2000" dirty="0">
                <a:latin typeface="arial, helvetica, sans-serif"/>
              </a:rPr>
              <a:t>با رنگ </a:t>
            </a:r>
            <a:r>
              <a:rPr lang="fa-IR" sz="2000" dirty="0">
                <a:solidFill>
                  <a:srgbClr val="FFFF00"/>
                </a:solidFill>
                <a:latin typeface="arial, helvetica, sans-serif"/>
              </a:rPr>
              <a:t>زرد</a:t>
            </a:r>
            <a:r>
              <a:rPr lang="fa-IR" sz="2000" dirty="0">
                <a:latin typeface="arial, helvetica, sans-serif"/>
              </a:rPr>
              <a:t> نشان دهنده این است که ونتیلاتور با باتری داخلی کار میکند و نشانگر چشمک می زند.</a:t>
            </a:r>
            <a:endParaRPr lang="fa-IR" sz="2000" dirty="0"/>
          </a:p>
          <a:p>
            <a:pPr algn="r" rtl="1"/>
            <a:r>
              <a:rPr lang="fa-IR" sz="2000" b="1" dirty="0">
                <a:latin typeface="arial, helvetica, sans-serif"/>
              </a:rPr>
              <a:t>نشانگر </a:t>
            </a:r>
            <a:r>
              <a:rPr lang="en-US" sz="2000" b="1" dirty="0">
                <a:latin typeface="arial, helvetica, sans-serif"/>
              </a:rPr>
              <a:t>On External Battery </a:t>
            </a:r>
            <a:r>
              <a:rPr lang="fa-IR" sz="2000" dirty="0">
                <a:latin typeface="arial, helvetica, sans-serif"/>
              </a:rPr>
              <a:t>: با رنگ </a:t>
            </a:r>
            <a:r>
              <a:rPr lang="fa-IR" sz="2000" dirty="0">
                <a:solidFill>
                  <a:srgbClr val="FFFF00"/>
                </a:solidFill>
                <a:latin typeface="arial, helvetica, sans-serif"/>
              </a:rPr>
              <a:t>زرد</a:t>
            </a:r>
            <a:r>
              <a:rPr lang="fa-IR" sz="2000" dirty="0">
                <a:latin typeface="arial, helvetica, sans-serif"/>
              </a:rPr>
              <a:t> ، </a:t>
            </a:r>
            <a:r>
              <a:rPr lang="fa-IR" sz="2000" dirty="0" err="1">
                <a:latin typeface="arial, helvetica, sans-serif"/>
              </a:rPr>
              <a:t>هرگاه</a:t>
            </a:r>
            <a:r>
              <a:rPr lang="fa-IR" sz="2000" dirty="0">
                <a:latin typeface="arial, helvetica, sans-serif"/>
              </a:rPr>
              <a:t> ونتیلاتور با باتری خارجی کار کند چشمک می زند.</a:t>
            </a:r>
            <a:endParaRPr lang="fa-IR" sz="2000" dirty="0"/>
          </a:p>
          <a:p>
            <a:pPr algn="r" rtl="1"/>
            <a:r>
              <a:rPr lang="fa-IR" sz="2000" b="1" dirty="0">
                <a:latin typeface="arial, helvetica, sans-serif"/>
              </a:rPr>
              <a:t>نشانگر </a:t>
            </a:r>
            <a:r>
              <a:rPr lang="en-US" sz="2000" b="1" dirty="0">
                <a:latin typeface="arial, helvetica, sans-serif"/>
              </a:rPr>
              <a:t>:Internal Battery Level </a:t>
            </a:r>
            <a:r>
              <a:rPr lang="fa-IR" sz="2000" b="1" dirty="0">
                <a:latin typeface="arial, helvetica, sans-serif"/>
              </a:rPr>
              <a:t> </a:t>
            </a:r>
            <a:r>
              <a:rPr lang="fa-IR" sz="2000" dirty="0">
                <a:latin typeface="arial, helvetica, sans-serif"/>
              </a:rPr>
              <a:t>با رنگ </a:t>
            </a:r>
            <a:r>
              <a:rPr lang="fa-IR" sz="2000" dirty="0">
                <a:solidFill>
                  <a:srgbClr val="00B050"/>
                </a:solidFill>
                <a:latin typeface="arial, helvetica, sans-serif"/>
              </a:rPr>
              <a:t>سبز </a:t>
            </a:r>
            <a:r>
              <a:rPr lang="fa-IR" sz="2000" dirty="0">
                <a:latin typeface="arial, helvetica, sans-serif"/>
              </a:rPr>
              <a:t>نشان دهنده سطح نیروی </a:t>
            </a:r>
            <a:r>
              <a:rPr lang="fa-IR" sz="2000" dirty="0" err="1">
                <a:latin typeface="arial, helvetica, sans-serif"/>
              </a:rPr>
              <a:t>باطری</a:t>
            </a:r>
            <a:r>
              <a:rPr lang="fa-IR" sz="2000" dirty="0">
                <a:latin typeface="arial, helvetica, sans-serif"/>
              </a:rPr>
              <a:t> داخلی میباشد.</a:t>
            </a:r>
            <a:endParaRPr lang="fa-IR" sz="2000" dirty="0"/>
          </a:p>
          <a:p>
            <a:pPr algn="r" rtl="1"/>
            <a:r>
              <a:rPr lang="fa-IR" sz="2000" dirty="0">
                <a:latin typeface="arial, helvetica, sans-serif"/>
              </a:rPr>
              <a:t>کلید قطع </a:t>
            </a:r>
            <a:r>
              <a:rPr lang="fa-IR" sz="2000" dirty="0" err="1">
                <a:latin typeface="arial, helvetica, sans-serif"/>
              </a:rPr>
              <a:t>آلارم</a:t>
            </a:r>
            <a:r>
              <a:rPr lang="fa-IR" sz="2000" dirty="0">
                <a:latin typeface="arial, helvetica, sans-serif"/>
              </a:rPr>
              <a:t> </a:t>
            </a:r>
            <a:r>
              <a:rPr lang="en-US" sz="2000" dirty="0">
                <a:latin typeface="arial, helvetica, sans-serif"/>
              </a:rPr>
              <a:t>Alarm Silence </a:t>
            </a:r>
            <a:r>
              <a:rPr lang="fa-IR" sz="2000" dirty="0">
                <a:latin typeface="arial, helvetica, sans-serif"/>
              </a:rPr>
              <a:t>: صدای </a:t>
            </a:r>
            <a:r>
              <a:rPr lang="fa-IR" sz="2000" dirty="0" err="1">
                <a:latin typeface="arial, helvetica, sans-serif"/>
              </a:rPr>
              <a:t>آلارم</a:t>
            </a:r>
            <a:r>
              <a:rPr lang="fa-IR" sz="2000" dirty="0">
                <a:latin typeface="arial, helvetica, sans-serif"/>
              </a:rPr>
              <a:t> را به مدت دو دقیقه قطع می کند.</a:t>
            </a:r>
            <a:endParaRPr lang="fa-IR" sz="2000" dirty="0"/>
          </a:p>
          <a:p>
            <a:pPr algn="r" rtl="1"/>
            <a:r>
              <a:rPr lang="fa-IR" sz="2000" b="1" dirty="0">
                <a:latin typeface="arial, helvetica, sans-serif"/>
              </a:rPr>
              <a:t>کلید </a:t>
            </a:r>
            <a:r>
              <a:rPr lang="en-US" sz="2000" b="1" dirty="0">
                <a:latin typeface="arial, helvetica, sans-serif"/>
              </a:rPr>
              <a:t> :RESET </a:t>
            </a:r>
            <a:r>
              <a:rPr lang="fa-IR" sz="2000" dirty="0">
                <a:latin typeface="arial, helvetica, sans-serif"/>
              </a:rPr>
              <a:t>این کلید </a:t>
            </a:r>
            <a:r>
              <a:rPr lang="fa-IR" sz="2000" dirty="0" err="1">
                <a:latin typeface="arial, helvetica, sans-serif"/>
              </a:rPr>
              <a:t>آلارم</a:t>
            </a:r>
            <a:r>
              <a:rPr lang="fa-IR" sz="2000" dirty="0">
                <a:latin typeface="arial, helvetica, sans-serif"/>
              </a:rPr>
              <a:t> را تجدید می نماید و تمام نشانگر ها را پاک می نماید و دوره قطع صدای </a:t>
            </a:r>
            <a:r>
              <a:rPr lang="fa-IR" sz="2000" dirty="0" err="1">
                <a:latin typeface="arial, helvetica, sans-serif"/>
              </a:rPr>
              <a:t>آلارم</a:t>
            </a:r>
            <a:r>
              <a:rPr lang="fa-IR" sz="2000" dirty="0">
                <a:latin typeface="arial, helvetica, sans-serif"/>
              </a:rPr>
              <a:t> را لغو می کند، و نشانگر های </a:t>
            </a:r>
            <a:r>
              <a:rPr lang="fa-IR" sz="2000" dirty="0" err="1">
                <a:latin typeface="arial, helvetica, sans-serif"/>
              </a:rPr>
              <a:t>آلارم</a:t>
            </a:r>
            <a:r>
              <a:rPr lang="fa-IR" sz="2000" dirty="0">
                <a:latin typeface="arial, helvetica, sans-serif"/>
              </a:rPr>
              <a:t> را پاک می نماید.</a:t>
            </a:r>
            <a:endParaRPr lang="fa-IR" sz="2000" dirty="0"/>
          </a:p>
        </p:txBody>
      </p:sp>
    </p:spTree>
    <p:extLst>
      <p:ext uri="{BB962C8B-B14F-4D97-AF65-F5344CB8AC3E}">
        <p14:creationId xmlns:p14="http://schemas.microsoft.com/office/powerpoint/2010/main" val="30916369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75" y="527605"/>
            <a:ext cx="7627014" cy="5191970"/>
          </a:xfrm>
        </p:spPr>
        <p:txBody>
          <a:bodyPr/>
          <a:lstStyle/>
          <a:p>
            <a:pPr marL="0" indent="0" algn="ctr" rtl="1">
              <a:buNone/>
            </a:pPr>
            <a:endParaRPr lang="fa-IR" dirty="0"/>
          </a:p>
          <a:p>
            <a:pPr marL="0" indent="0" algn="ctr" rtl="1">
              <a:buNone/>
            </a:pPr>
            <a:endParaRPr lang="fa-IR" dirty="0"/>
          </a:p>
          <a:p>
            <a:pPr marL="0" indent="0" algn="ctr" rtl="1">
              <a:buNone/>
            </a:pPr>
            <a:endParaRPr lang="fa-IR" dirty="0"/>
          </a:p>
          <a:p>
            <a:pPr marL="0" indent="0" algn="ctr" rtl="1">
              <a:buNone/>
            </a:pPr>
            <a:r>
              <a:rPr lang="fa-IR" sz="6600" dirty="0">
                <a:solidFill>
                  <a:schemeClr val="accent5">
                    <a:lumMod val="75000"/>
                  </a:schemeClr>
                </a:solidFill>
              </a:rPr>
              <a:t>ممنون از توجه شما</a:t>
            </a:r>
          </a:p>
        </p:txBody>
      </p:sp>
    </p:spTree>
    <p:extLst>
      <p:ext uri="{BB962C8B-B14F-4D97-AF65-F5344CB8AC3E}">
        <p14:creationId xmlns:p14="http://schemas.microsoft.com/office/powerpoint/2010/main" val="30738446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663</TotalTime>
  <Words>3068</Words>
  <Application>Microsoft Office PowerPoint</Application>
  <PresentationFormat>On-screen Show (4:3)</PresentationFormat>
  <Paragraphs>176</Paragraphs>
  <Slides>76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76</vt:i4>
      </vt:variant>
    </vt:vector>
  </HeadingPairs>
  <TitlesOfParts>
    <vt:vector size="82" baseType="lpstr">
      <vt:lpstr>Arial</vt:lpstr>
      <vt:lpstr>arial, helvetica, sans-serif</vt:lpstr>
      <vt:lpstr>B Titr</vt:lpstr>
      <vt:lpstr>B Yagut</vt:lpstr>
      <vt:lpstr>Calibri</vt:lpstr>
      <vt:lpstr>Office Theme</vt:lpstr>
      <vt:lpstr>آموزش ونتیلاتور </vt:lpstr>
      <vt:lpstr>PowerPoint Presentation</vt:lpstr>
      <vt:lpstr>PowerPoint Presentation</vt:lpstr>
      <vt:lpstr>PowerPoint Presentation</vt:lpstr>
      <vt:lpstr>تاریخچه ونتیلاتور</vt:lpstr>
      <vt:lpstr>انواع ونتیلاتور</vt:lpstr>
      <vt:lpstr>PowerPoint Presentation</vt:lpstr>
      <vt:lpstr>ونتیلاتورهاي فشار منفی</vt:lpstr>
      <vt:lpstr>PowerPoint Presentation</vt:lpstr>
      <vt:lpstr>ونتیلاتور فشار مثبت</vt:lpstr>
      <vt:lpstr>ونتیلاتور پرتابل</vt:lpstr>
      <vt:lpstr>ونتیلاتور ICU</vt:lpstr>
      <vt:lpstr>ونتیلاتورNICU</vt:lpstr>
      <vt:lpstr>اساس کار ونتیلاتور</vt:lpstr>
      <vt:lpstr>مدار تنفسی بیمار</vt:lpstr>
      <vt:lpstr>PowerPoint Presentation</vt:lpstr>
      <vt:lpstr>اجزای ونتیلاتور</vt:lpstr>
      <vt:lpstr>حجم و ظرفیتهاي ریوي:</vt:lpstr>
      <vt:lpstr>حجم و ظرفیتهاي ریوي:</vt:lpstr>
      <vt:lpstr>حجم و ظرفیتهاي ریوي:</vt:lpstr>
      <vt:lpstr>حجم و ظرفیتهاي ریوي:</vt:lpstr>
      <vt:lpstr>PowerPoint Presentation</vt:lpstr>
      <vt:lpstr>روش های تنفس دهی به بیمار:</vt:lpstr>
      <vt:lpstr>پارامترهای تنظیمی در دستگاه ونتیلاتور:</vt:lpstr>
      <vt:lpstr>پارامترهای تنظیمی در دستگاه ونتیلاتور</vt:lpstr>
      <vt:lpstr>پارامترهای تنظیمی در دستگاه ونتیلاتور</vt:lpstr>
      <vt:lpstr>PowerPoint Presentation</vt:lpstr>
      <vt:lpstr>PowerPoint Presentation</vt:lpstr>
      <vt:lpstr>PowerPoint Presentation</vt:lpstr>
      <vt:lpstr>PowerPoint Presentation</vt:lpstr>
      <vt:lpstr>PowerPoint Presentation</vt:lpstr>
      <vt:lpstr>چه بیمارانی نیاز به ونتیلاتور دارند؟؟</vt:lpstr>
      <vt:lpstr>پاسخ</vt:lpstr>
      <vt:lpstr>نحوه تهویه:</vt:lpstr>
      <vt:lpstr>مد ها یا طرح های تهویه ای : </vt:lpstr>
      <vt:lpstr>PowerPoint Presentation</vt:lpstr>
      <vt:lpstr>PowerPoint Presentation</vt:lpstr>
      <vt:lpstr>PowerPoint Presentation</vt:lpstr>
      <vt:lpstr>PowerPoint Presentation</vt:lpstr>
      <vt:lpstr>PowerPoint Presentation</vt:lpstr>
      <vt:lpstr>PowerPoint Presentation</vt:lpstr>
      <vt:lpstr>آلارم های دستگاه ونتیلاتور</vt:lpstr>
      <vt:lpstr>PowerPoint Presentation</vt:lpstr>
      <vt:lpstr>PowerPoint Presentation</vt:lpstr>
      <vt:lpstr>PowerPoint Presentation</vt:lpstr>
      <vt:lpstr>آموزش ونتیلاتور بنت 760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بخش Ventilator STATUS:</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app7</cp:lastModifiedBy>
  <cp:revision>76</cp:revision>
  <dcterms:created xsi:type="dcterms:W3CDTF">2013-08-21T19:17:07Z</dcterms:created>
  <dcterms:modified xsi:type="dcterms:W3CDTF">2026-06-28T06:13:37Z</dcterms:modified>
</cp:coreProperties>
</file>